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9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6D85F1-C70A-4481-ABEF-B335FFE81909}" type="datetimeFigureOut">
              <a:rPr lang="kk-KZ"/>
              <a:pPr>
                <a:defRPr/>
              </a:pPr>
              <a:t>23.03.2020</a:t>
            </a:fld>
            <a:endParaRPr lang="kk-K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k-K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kk-K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448085-D652-44FF-8037-8DF32D54BC22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61982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DDDE-BCE3-4CC5-8511-03D16865BE54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20B51-2558-44EF-AD36-9C52B9898B7C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65D04-9BEE-420E-8FF0-9855B249DF9E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6196-D146-4F86-8A99-3F61543440DB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3D3D-724D-4DF4-83FE-1EA7F952B78B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0CD7-D75B-4378-A456-75F8BF6363E6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6499-2813-4BFD-A659-E5188461986E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DCE32-5077-41C0-852E-11511317817A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11F1-AF5E-4AAF-BDE2-E0AA7BBBAEF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D8B9-46F8-4F37-AFB6-3A521D38101A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D2855-4949-4D29-8D16-50D9963FB1A4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k-KZ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k-KZ"/>
              <a:t>Kliknite da biste uredili stilove teksta matrice</a:t>
            </a:r>
          </a:p>
          <a:p>
            <a:pPr lvl="1"/>
            <a:r>
              <a:rPr lang="kk-KZ"/>
              <a:t>Druga razina</a:t>
            </a:r>
          </a:p>
          <a:p>
            <a:pPr lvl="2"/>
            <a:r>
              <a:rPr lang="kk-KZ"/>
              <a:t>Treća razina</a:t>
            </a:r>
          </a:p>
          <a:p>
            <a:pPr lvl="3"/>
            <a:r>
              <a:rPr lang="kk-KZ"/>
              <a:t>Četvrta razina</a:t>
            </a:r>
          </a:p>
          <a:p>
            <a:pPr lvl="4"/>
            <a:r>
              <a:rPr lang="kk-KZ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AB06F9A-8E9D-4E3A-B561-D3D26E86BB95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slov 1"/>
          <p:cNvSpPr>
            <a:spLocks noGrp="1"/>
          </p:cNvSpPr>
          <p:nvPr>
            <p:ph type="ctrTitle"/>
          </p:nvPr>
        </p:nvSpPr>
        <p:spPr>
          <a:xfrm>
            <a:off x="1571625" y="1428750"/>
            <a:ext cx="6072188" cy="1258888"/>
          </a:xfrm>
        </p:spPr>
        <p:txBody>
          <a:bodyPr/>
          <a:lstStyle/>
          <a:p>
            <a:r>
              <a:rPr lang="hr-HR"/>
              <a:t>OLIMPIJSKE IGRE</a:t>
            </a:r>
          </a:p>
        </p:txBody>
      </p:sp>
      <p:sp>
        <p:nvSpPr>
          <p:cNvPr id="58372" name="TekstniOkvir 4"/>
          <p:cNvSpPr txBox="1">
            <a:spLocks noChangeArrowheads="1"/>
          </p:cNvSpPr>
          <p:nvPr/>
        </p:nvSpPr>
        <p:spPr bwMode="auto">
          <a:xfrm>
            <a:off x="0" y="60007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				PROFESORICA: Tatjana Tuđa</a:t>
            </a:r>
          </a:p>
          <a:p>
            <a:r>
              <a:rPr lang="hr-HR" dirty="0"/>
              <a:t>						</a:t>
            </a:r>
          </a:p>
        </p:txBody>
      </p:sp>
      <p:pic>
        <p:nvPicPr>
          <p:cNvPr id="58373" name="Picture 2" descr="C:\Documents and Settings\Korisnik\Desktop\ho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2500313"/>
            <a:ext cx="3741738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Da bi sudjelovali na Olimpijskim igrama, sportaš mora poštovati Olimpijsku povelju i pravila međunarodne federacije svoga sporta.</a:t>
            </a:r>
          </a:p>
          <a:p>
            <a:r>
              <a:rPr lang="hr-HR" sz="2800"/>
              <a:t>Ukoliko ima dvojno državljanstvo može odabrati za koju će se državu natjecati.</a:t>
            </a:r>
          </a:p>
          <a:p>
            <a:r>
              <a:rPr lang="hr-HR" sz="2800"/>
              <a:t>Nema starosnog ograničenja za natjecanje na Igrama, osim ako nisu možda nametnule pojedine međunarodne federacije zbog zdravstvenih razloga.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dirty="0"/>
              <a:t>DOLAZAK NATJECATELJA NA OLIMPIJSKE IGRE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zervirano mjesto sadržaja 1"/>
          <p:cNvSpPr>
            <a:spLocks noGrp="1"/>
          </p:cNvSpPr>
          <p:nvPr>
            <p:ph idx="1"/>
          </p:nvPr>
        </p:nvSpPr>
        <p:spPr>
          <a:xfrm>
            <a:off x="357188" y="357188"/>
            <a:ext cx="8229600" cy="4525962"/>
          </a:xfrm>
        </p:spPr>
        <p:txBody>
          <a:bodyPr/>
          <a:lstStyle/>
          <a:p>
            <a:r>
              <a:rPr lang="hr-HR"/>
              <a:t>Ulaskom u olimpijski program sportaš se obavezuje da će poštovati olimpijske vrijednosti te pristaju na dopinška testiranja.</a:t>
            </a:r>
          </a:p>
          <a:p>
            <a:r>
              <a:rPr lang="hr-HR"/>
              <a:t>Svi sportaši koji žele biti sudionicima Olimpijskih igara moraju biti iznimni u svom sportu. Moraju živjeti strogim sportskim životom, ulagati sate napornog treninga, razviti snažan natjecateljski duh i osjećati želju za odmjeravanjem s drugim natjecateljima.</a:t>
            </a:r>
          </a:p>
        </p:txBody>
      </p:sp>
      <p:pic>
        <p:nvPicPr>
          <p:cNvPr id="68611" name="Picture 2" descr="C:\Documents and Settings\Korisnik\Desktop\tre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214813"/>
            <a:ext cx="35718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Većina sportaša živi u olimpijskom selu.</a:t>
            </a:r>
          </a:p>
          <a:p>
            <a:endParaRPr lang="hr-HR"/>
          </a:p>
        </p:txBody>
      </p:sp>
      <p:sp>
        <p:nvSpPr>
          <p:cNvPr id="69635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PREBIVALIŠTE NATJECATELJA ZA VRIJEME OLIMPIJSKIH IGARA</a:t>
            </a:r>
          </a:p>
        </p:txBody>
      </p:sp>
      <p:pic>
        <p:nvPicPr>
          <p:cNvPr id="69636" name="Picture 4" descr="C:\Documents and Settings\Korisnik\Desktop\preuzm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714625"/>
            <a:ext cx="4225925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zervirano mjesto sadržaja 1"/>
          <p:cNvSpPr>
            <a:spLocks noGrp="1"/>
          </p:cNvSpPr>
          <p:nvPr>
            <p:ph idx="1"/>
          </p:nvPr>
        </p:nvSpPr>
        <p:spPr>
          <a:xfrm>
            <a:off x="428625" y="357188"/>
            <a:ext cx="8143875" cy="3214687"/>
          </a:xfrm>
        </p:spPr>
        <p:txBody>
          <a:bodyPr/>
          <a:lstStyle/>
          <a:p>
            <a:r>
              <a:rPr lang="hr-HR"/>
              <a:t>Olimpijske igre u Parizu 1942. godine olimpijske natjecatelje smjestili su u privremene kolibe.</a:t>
            </a:r>
          </a:p>
          <a:p>
            <a:r>
              <a:rPr lang="hr-HR"/>
              <a:t>Pravo Olimpijsko selo izgrađeno je 1932. godine kada su se igre održavale u Los Angelesu.</a:t>
            </a:r>
          </a:p>
        </p:txBody>
      </p:sp>
      <p:pic>
        <p:nvPicPr>
          <p:cNvPr id="70659" name="Picture 2" descr="C:\Documents and Settings\Korisnik\Desktop\preuzm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2928938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zervirano mjesto sadržaja 1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r>
              <a:rPr lang="hr-HR"/>
              <a:t>Prednost Olimpijskih sela je u tome što pružaju natjecateljima sve što trebaju: trgovine, poštu, kino, kulturni centar, restorane..</a:t>
            </a:r>
          </a:p>
          <a:p>
            <a:endParaRPr lang="hr-HR"/>
          </a:p>
        </p:txBody>
      </p:sp>
      <p:pic>
        <p:nvPicPr>
          <p:cNvPr id="71683" name="Picture 2" descr="C:\Documents and Settings\Korisnik\Desktop\preuzm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071813"/>
            <a:ext cx="2792413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6" descr="C:\Documents and Settings\Korisnik\Desktop\so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3"/>
            <a:ext cx="29241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zervirano mjesto sadržaja 1"/>
          <p:cNvSpPr>
            <a:spLocks noGrp="1"/>
          </p:cNvSpPr>
          <p:nvPr>
            <p:ph idx="1"/>
          </p:nvPr>
        </p:nvSpPr>
        <p:spPr>
          <a:xfrm>
            <a:off x="285750" y="285750"/>
            <a:ext cx="8229600" cy="4525963"/>
          </a:xfrm>
        </p:spPr>
        <p:txBody>
          <a:bodyPr/>
          <a:lstStyle/>
          <a:p>
            <a:r>
              <a:rPr lang="hr-HR"/>
              <a:t>Jelovnici moraju biti raznovrsni kako bi zadovoljili ukuse sportaša sa pet kontinenata.</a:t>
            </a:r>
          </a:p>
        </p:txBody>
      </p:sp>
      <p:pic>
        <p:nvPicPr>
          <p:cNvPr id="72707" name="Picture 2" descr="C:\Documents and Settings\Korisnik\Desktop\je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714500"/>
            <a:ext cx="27574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zervirano mjesto sadržaja 1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r>
              <a:rPr lang="hr-HR"/>
              <a:t>Sela imaju strogo osiguranje i samo oni s posebnom akreditacijom mogu u njih ući.</a:t>
            </a:r>
          </a:p>
          <a:p>
            <a:r>
              <a:rPr lang="hr-HR"/>
              <a:t>Prvotno selo bilo je rezervirano samo za muškarce. Žene u njih ulaze tek nakon 1956. godine na olimpijskim igrama u Melbourneu.</a:t>
            </a:r>
          </a:p>
          <a:p>
            <a:endParaRPr lang="hr-HR"/>
          </a:p>
        </p:txBody>
      </p:sp>
      <p:pic>
        <p:nvPicPr>
          <p:cNvPr id="73731" name="Picture 4" descr="C:\Documents and Settings\Korisnik\Desktop\preuzm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071813"/>
            <a:ext cx="3857625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zervirano mjesto sadržaja 1"/>
          <p:cNvSpPr>
            <a:spLocks noGrp="1"/>
          </p:cNvSpPr>
          <p:nvPr>
            <p:ph idx="1"/>
          </p:nvPr>
        </p:nvSpPr>
        <p:spPr>
          <a:xfrm>
            <a:off x="0" y="1357313"/>
            <a:ext cx="5429250" cy="4519612"/>
          </a:xfrm>
        </p:spPr>
        <p:txBody>
          <a:bodyPr/>
          <a:lstStyle/>
          <a:p>
            <a:r>
              <a:rPr lang="hr-HR"/>
              <a:t>Na starim Panhelenskim igrama pobjednici su za nagradu dobivali vijence od maslinovih, lovorovih i borovih grančica i celera.</a:t>
            </a:r>
          </a:p>
          <a:p>
            <a:r>
              <a:rPr lang="hr-HR"/>
              <a:t>Na modernim olimpijskim igrama tri najbolja sportaša u pojedinoj disciplini primaju zlatnu, srebrenu ili brončanu medalju kao nagradu.</a:t>
            </a:r>
          </a:p>
        </p:txBody>
      </p:sp>
      <p:sp>
        <p:nvSpPr>
          <p:cNvPr id="74755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NAGRADE OLIMPIJSKIH POBJEDNIKA</a:t>
            </a:r>
          </a:p>
        </p:txBody>
      </p:sp>
      <p:pic>
        <p:nvPicPr>
          <p:cNvPr id="74756" name="Picture 3" descr="C:\Documents and Settings\Korisnik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500188"/>
            <a:ext cx="35861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/>
              <a:t>Medalje koje se dodjeljuju na Ljetnim olimpijskim igrama moraju odgovarati standardima Međunarodnog olimpijskom odbora.</a:t>
            </a:r>
          </a:p>
          <a:p>
            <a:pPr>
              <a:defRPr/>
            </a:pPr>
            <a:r>
              <a:rPr lang="hr-HR" dirty="0"/>
              <a:t>Od 1928. do 2000. godine na licima medalja bio je uvijek lik Nike, grčke božice pobjede.</a:t>
            </a:r>
          </a:p>
          <a:p>
            <a:pPr>
              <a:defRPr/>
            </a:pPr>
            <a:r>
              <a:rPr lang="hr-HR" dirty="0"/>
              <a:t>2004. godine taj prikaz Nike promijenjen te se božica sada prikazuje kao krilata figura sa starim atenskim stadionom u pozadini.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C:\Documents and Settings\Korisnik\Desktop\medalje no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642938"/>
            <a:ext cx="3643313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3" name="Picture 3" descr="C:\Documents and Settings\Korisnik\Desktop\sta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428750"/>
            <a:ext cx="2643187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TekstniOkvir 5"/>
          <p:cNvSpPr txBox="1">
            <a:spLocks noChangeArrowheads="1"/>
          </p:cNvSpPr>
          <p:nvPr/>
        </p:nvSpPr>
        <p:spPr bwMode="auto">
          <a:xfrm>
            <a:off x="928688" y="3286125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Medalje od 2004. godine</a:t>
            </a:r>
          </a:p>
        </p:txBody>
      </p:sp>
      <p:sp>
        <p:nvSpPr>
          <p:cNvPr id="76805" name="TekstniOkvir 6"/>
          <p:cNvSpPr txBox="1">
            <a:spLocks noChangeArrowheads="1"/>
          </p:cNvSpPr>
          <p:nvPr/>
        </p:nvSpPr>
        <p:spPr bwMode="auto">
          <a:xfrm>
            <a:off x="5286375" y="5072063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Medalje od 1932. godine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dirty="0"/>
              <a:t>Antičke olimpijske igre sastojale su se od trkačkih utrka, bacanje diskova, koplja, skok u dalj, borilački sportovi (poput hrvanja i šakanja) te konjička natjecanja (utrke zaprega i galopske utrke).</a:t>
            </a:r>
          </a:p>
          <a:p>
            <a:pPr>
              <a:defRPr/>
            </a:pPr>
            <a:r>
              <a:rPr lang="hr-HR" dirty="0"/>
              <a:t>Danas jezgra rasporeda Olimpijskih igara čini najmanje 25 sportova kojima upravljaju njihove međunarodne federacije.</a:t>
            </a:r>
          </a:p>
          <a:p>
            <a:pPr>
              <a:defRPr/>
            </a:pPr>
            <a:r>
              <a:rPr lang="hr-HR" dirty="0"/>
              <a:t>Pojedini olimpijski sport može se podijeliti na dvije potkategorije: grane sporta i na discipline (ili težinske kategorije)</a:t>
            </a:r>
          </a:p>
        </p:txBody>
      </p:sp>
      <p:sp>
        <p:nvSpPr>
          <p:cNvPr id="59395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OLIMPIJSKI SPORT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Danas pozlata pobjednikove medalje mora sadržavati najmanje 6 grama čistog zlata.</a:t>
            </a:r>
          </a:p>
          <a:p>
            <a:r>
              <a:rPr lang="hr-HR"/>
              <a:t>Osmero prvoplasiranih natjecatelja dobiva diplome o natjecanju.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hr-HR" dirty="0"/>
              <a:t>Medalje na Zimskim olimpijskim igrama nisu podložene takvim ograničenjima. Svaki organizacijski odbor slobodno dizajnira originalne medalje.</a:t>
            </a:r>
          </a:p>
          <a:p>
            <a:pPr>
              <a:defRPr/>
            </a:pPr>
            <a:r>
              <a:rPr lang="hr-HR" dirty="0"/>
              <a:t>Postolje za proglašavanje</a:t>
            </a:r>
          </a:p>
          <a:p>
            <a:pPr>
              <a:buFontTx/>
              <a:buNone/>
              <a:defRPr/>
            </a:pPr>
            <a:r>
              <a:rPr lang="hr-HR" dirty="0"/>
              <a:t>  pobjednika i svečanost</a:t>
            </a:r>
          </a:p>
          <a:p>
            <a:pPr>
              <a:buFontTx/>
              <a:buNone/>
              <a:defRPr/>
            </a:pPr>
            <a:r>
              <a:rPr lang="hr-HR" dirty="0"/>
              <a:t>  dodjele medalja prvi</a:t>
            </a:r>
          </a:p>
          <a:p>
            <a:pPr>
              <a:buFontTx/>
              <a:buNone/>
              <a:defRPr/>
            </a:pPr>
            <a:r>
              <a:rPr lang="hr-HR" dirty="0"/>
              <a:t>  put se pojavilo na </a:t>
            </a:r>
          </a:p>
          <a:p>
            <a:pPr>
              <a:buFontTx/>
              <a:buNone/>
              <a:defRPr/>
            </a:pPr>
            <a:r>
              <a:rPr lang="hr-HR" dirty="0"/>
              <a:t>  Zimskim olimpijskim </a:t>
            </a:r>
          </a:p>
          <a:p>
            <a:pPr>
              <a:buFontTx/>
              <a:buNone/>
              <a:defRPr/>
            </a:pPr>
            <a:r>
              <a:rPr lang="hr-HR" dirty="0"/>
              <a:t>  igrama 1932. godine</a:t>
            </a:r>
          </a:p>
          <a:p>
            <a:pPr>
              <a:buFontTx/>
              <a:buNone/>
              <a:defRPr/>
            </a:pPr>
            <a:r>
              <a:rPr lang="hr-HR" dirty="0"/>
              <a:t>  u Lake </a:t>
            </a:r>
            <a:r>
              <a:rPr lang="hr-HR" dirty="0" err="1"/>
              <a:t>Placidu</a:t>
            </a:r>
            <a:r>
              <a:rPr lang="hr-HR" dirty="0"/>
              <a:t>.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</p:txBody>
      </p:sp>
      <p:pic>
        <p:nvPicPr>
          <p:cNvPr id="78851" name="Picture 2" descr="C:\Documents and Settings\Korisnik\Desktop\olimpijske-medalje-vancouver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286000"/>
            <a:ext cx="3357562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Premda su počeci Olimpijskih igra bili skromni, danas su one prerasle u gigantsku mašineriju.</a:t>
            </a:r>
          </a:p>
          <a:p>
            <a:r>
              <a:rPr lang="hr-HR"/>
              <a:t>Pritisak sportaševe pratnje i sponzora te pojačan osobnom ambicijom neki olimpijac može se navesti na korištenje nedopuštenih sredstava ne bi li ostvario svoje ciljeve. Stoga doping opasno ugrožava Olimpijske igre.</a:t>
            </a:r>
          </a:p>
        </p:txBody>
      </p:sp>
      <p:sp>
        <p:nvSpPr>
          <p:cNvPr id="79875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UGROŽAVANJE OLIMPIJSKIH IGRA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zervirano mjesto sadržaja 1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3857625"/>
          </a:xfrm>
        </p:spPr>
        <p:txBody>
          <a:bodyPr/>
          <a:lstStyle/>
          <a:p>
            <a:r>
              <a:rPr lang="hr-HR"/>
              <a:t>Zabranjene stvari uzimane u tajnosti mogu u kratkom roku povećati sportaševe tjelesne sposobnosti, poboljšati njegove rezultate, činiti izrugu načela jednakosti na sportskom polju, izdaje povjerenje gledatelja i što je najvažnije ugrožava život sportaša.</a:t>
            </a:r>
          </a:p>
          <a:p>
            <a:r>
              <a:rPr lang="hr-HR"/>
              <a:t>U borbi protiv dopinga uvedene su brojne mjere poput testova na zabranjena sredstva i metode te samo diskvalifikacija sportaša.</a:t>
            </a:r>
          </a:p>
        </p:txBody>
      </p:sp>
      <p:pic>
        <p:nvPicPr>
          <p:cNvPr id="80899" name="Picture 2" descr="C:\Documents and Settings\Korisnik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143375"/>
            <a:ext cx="34290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Prve su se Olimpijske igre djelomice financirale objavljivanjem zbirke olimpijskih maraka. S istom namjerom za Olimpijske igre u Helsinkiju 1952. godine izdana zbirka kovanica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dirty="0"/>
              <a:t>PRIHODI ZA ODRŽAVANJE OLIMPIJSKIH IGARA</a:t>
            </a:r>
          </a:p>
        </p:txBody>
      </p:sp>
      <p:pic>
        <p:nvPicPr>
          <p:cNvPr id="81924" name="Picture 2" descr="C:\Documents and Settings\Korisnik\Desktop\preuzm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786188"/>
            <a:ext cx="4433887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3" descr="C:\Documents and Settings\Korisnik\Desktop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857625"/>
            <a:ext cx="31702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zervirano mjesto sadržaja 1"/>
          <p:cNvSpPr>
            <a:spLocks noGrp="1"/>
          </p:cNvSpPr>
          <p:nvPr>
            <p:ph idx="1"/>
          </p:nvPr>
        </p:nvSpPr>
        <p:spPr>
          <a:xfrm>
            <a:off x="214313" y="285750"/>
            <a:ext cx="8229600" cy="4525963"/>
          </a:xfrm>
        </p:spPr>
        <p:txBody>
          <a:bodyPr/>
          <a:lstStyle/>
          <a:p>
            <a:r>
              <a:rPr lang="hr-HR"/>
              <a:t>Danas je najvažniji izvor prihoda pravo prenošenja Olimpijskih igara koje plaćaju televizijske postaje.</a:t>
            </a:r>
          </a:p>
        </p:txBody>
      </p:sp>
      <p:pic>
        <p:nvPicPr>
          <p:cNvPr id="82947" name="Picture 2" descr="C:\Documents and Settings\Korisnik\Desktop\preuzm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143125"/>
            <a:ext cx="40846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zervirano mjesto sadržaja 1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/>
          <a:lstStyle/>
          <a:p>
            <a:endParaRPr lang="hr-HR" sz="2000"/>
          </a:p>
          <a:p>
            <a:endParaRPr lang="hr-HR" sz="2000"/>
          </a:p>
          <a:p>
            <a:r>
              <a:rPr lang="hr-HR" sz="2000"/>
              <a:t>Osamdesetih godina 20.stoljeća Međunarodni olimpijski odbor uveo je marketinšku politiku sklapanja partnerskih odnosa s multinacionalnim tvrtkama. One dobivaju pravo na korištenje olimpijskim simbolom te su tvrtke osiguravale novčanu potporu.</a:t>
            </a:r>
          </a:p>
          <a:p>
            <a:r>
              <a:rPr lang="hr-HR" sz="2000"/>
              <a:t>Također maskote donose dodatni prihod u Olimpijske igre.</a:t>
            </a:r>
          </a:p>
        </p:txBody>
      </p:sp>
      <p:pic>
        <p:nvPicPr>
          <p:cNvPr id="83971" name="Picture 2" descr="C:\Documents and Settings\Korisnik\Desktop\preuzm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3429000"/>
            <a:ext cx="4060825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88" y="428625"/>
            <a:ext cx="4286250" cy="54292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dirty="0"/>
              <a:t>Prva službena maskota pojavila se 1972. godine na igrama u </a:t>
            </a:r>
            <a:r>
              <a:rPr lang="hr-HR" dirty="0" err="1"/>
              <a:t>Munchenu</a:t>
            </a:r>
            <a:r>
              <a:rPr lang="hr-HR" dirty="0"/>
              <a:t>.</a:t>
            </a:r>
          </a:p>
          <a:p>
            <a:pPr>
              <a:defRPr/>
            </a:pPr>
            <a:r>
              <a:rPr lang="hr-HR" dirty="0"/>
              <a:t>Međutim maskota je najveću komercijalni uspjeh i popularnost doživjela Igrama u Barceloni 1992. godine. Bio je to psić </a:t>
            </a:r>
            <a:r>
              <a:rPr lang="hr-HR" dirty="0" err="1"/>
              <a:t>Cobi</a:t>
            </a:r>
            <a:r>
              <a:rPr lang="hr-HR" dirty="0"/>
              <a:t> kojeg je osmislio </a:t>
            </a:r>
            <a:r>
              <a:rPr lang="hr-HR" dirty="0" err="1"/>
              <a:t>Javier</a:t>
            </a:r>
            <a:r>
              <a:rPr lang="hr-HR" dirty="0"/>
              <a:t> </a:t>
            </a:r>
            <a:r>
              <a:rPr lang="hr-HR" dirty="0" err="1"/>
              <a:t>Mariscal</a:t>
            </a:r>
            <a:r>
              <a:rPr lang="hr-HR" dirty="0"/>
              <a:t>.</a:t>
            </a:r>
          </a:p>
        </p:txBody>
      </p:sp>
      <p:pic>
        <p:nvPicPr>
          <p:cNvPr id="84995" name="Picture 2" descr="C:\Documents and Settings\Korisnik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0413" y="1143000"/>
            <a:ext cx="3875087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Međunarodni olimpijski odbor (MOO) osnovao je Pierre de Coubertin 1894. godine u Parizu. Danas ga čini više od stotinu članova koji predstavljaju Nacionalne olimpijske odbore (NOO) iz svih dijelova svijeta</a:t>
            </a:r>
          </a:p>
        </p:txBody>
      </p:sp>
      <p:sp>
        <p:nvSpPr>
          <p:cNvPr id="86019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ULOGA MEĐUNARODNOG OLIMPIJSKOG ODBORA</a:t>
            </a:r>
          </a:p>
        </p:txBody>
      </p:sp>
      <p:pic>
        <p:nvPicPr>
          <p:cNvPr id="86020" name="Picture 2" descr="C:\Documents and Settings\Korisnik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4001913"/>
            <a:ext cx="375285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zervirano mjesto sadržaja 1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4525963"/>
          </a:xfrm>
        </p:spPr>
        <p:txBody>
          <a:bodyPr/>
          <a:lstStyle/>
          <a:p>
            <a:r>
              <a:rPr lang="hr-HR"/>
              <a:t>MOO vodi predsjednik koji se bira na osma godina s mogućnošću ponovnog biranja na još četiri godine.</a:t>
            </a:r>
          </a:p>
          <a:p>
            <a:r>
              <a:rPr lang="hr-HR"/>
              <a:t>Jedna od zadaća MOO jest osigurati održavanje svečanosti Olimpijskih igara.</a:t>
            </a:r>
          </a:p>
          <a:p>
            <a:r>
              <a:rPr lang="hr-HR"/>
              <a:t>Olimpijske igre ne organizira MOO, već organizacija odbora Olimpijskih igara (OOO) grada domaćina, MOO nadzire organizaciju.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Grane sporta uključuju jednu ili više disciplina odnosno kategorija toga sporta. Natjecanje završava poretkom natjecatelja od kojih najbolji primaju medalje i diplome.</a:t>
            </a:r>
          </a:p>
          <a:p>
            <a:r>
              <a:rPr lang="hr-HR"/>
              <a:t>Kao na primjer: hrvanje ima dvije grane, hrvanje slobodnim načinom i hrvanje klasičnim ili grčko-rimskim načinom.</a:t>
            </a:r>
          </a:p>
        </p:txBody>
      </p:sp>
      <p:sp>
        <p:nvSpPr>
          <p:cNvPr id="60419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Grane sporta..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Documents and Settings\Korisnik\Desktop\images (9).jpg"/>
          <p:cNvPicPr>
            <a:picLocks noChangeAspect="1" noChangeArrowheads="1"/>
          </p:cNvPicPr>
          <p:nvPr/>
        </p:nvPicPr>
        <p:blipFill>
          <a:blip r:embed="rId2"/>
          <a:srcRect r="4411" b="1118"/>
          <a:stretch>
            <a:fillRect/>
          </a:stretch>
        </p:blipFill>
        <p:spPr bwMode="auto">
          <a:xfrm>
            <a:off x="0" y="285750"/>
            <a:ext cx="46434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 descr="C:\Documents and Settings\Korisnik\Desktop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6300" y="285750"/>
            <a:ext cx="44577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4" descr="C:\Documents and Settings\Korisnik\Desktop\preuzmi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3429000"/>
            <a:ext cx="52863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Švicarski grad Lausanne i MOO uspostavili su osobit odnos. Grada predstavlja sjedište MOO-a od 1915. godine. MOO selio se iz jedne zgrade u drugu sve dok 1968. godine kada je konačno Chateau de Vidy postao sjedište uprave i predsjednik rezidencije.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Olimpijski muzej koji je također u Lausannei, samo nekoliko kilometara od sjedišta MOO-a, otvoren je za posjetitelje cijeloga svijeta.</a:t>
            </a:r>
          </a:p>
        </p:txBody>
      </p:sp>
      <p:sp>
        <p:nvSpPr>
          <p:cNvPr id="90115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/>
              <a:t>MEĐUNARODNI OLIMPIJSKI ODBOR ČUVA OLIMPIJSKE USPOMENE</a:t>
            </a:r>
          </a:p>
        </p:txBody>
      </p:sp>
      <p:pic>
        <p:nvPicPr>
          <p:cNvPr id="90116" name="Picture 2" descr="C:\Documents and Settings\Korisnik\Desktop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957513"/>
            <a:ext cx="53578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7188" y="500063"/>
            <a:ext cx="8229600" cy="452596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/>
              <a:t>Arhive, fotografije, filmovi, dokumenti i predmeti s Olimpijskih igara, zapravo olimpijsko nasljeđe, čuva se unutar njegovih zidina.</a:t>
            </a:r>
          </a:p>
          <a:p>
            <a:pPr>
              <a:defRPr/>
            </a:pPr>
            <a:r>
              <a:rPr lang="hr-HR" dirty="0"/>
              <a:t>Niz stalnih postava daje priliku djeci i odraslima da istraže teme vezane za sport, umjetnost i kulturu te samo otkrivanje antičkih i modernih olimpijskih igara i olimpijskog pokreta uopće.</a:t>
            </a:r>
          </a:p>
          <a:p>
            <a:pPr>
              <a:defRPr/>
            </a:pPr>
            <a:r>
              <a:rPr lang="hr-HR" dirty="0"/>
              <a:t>Olimpijski studijski centar otvoren je za sve studente i </a:t>
            </a:r>
            <a:r>
              <a:rPr lang="hr-HR" dirty="0" err="1"/>
              <a:t>istraživaće</a:t>
            </a:r>
            <a:r>
              <a:rPr lang="hr-HR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Documents and Settings\Korisnik\Desktop\images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3313113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 descr="C:\Documents and Settings\Korisnik\Desktop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57188"/>
            <a:ext cx="327977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4" name="Picture 4" descr="C:\Documents and Settings\Korisnik\Desktop\images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214688"/>
            <a:ext cx="3500437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5" descr="C:\Documents and Settings\Korisnik\Desktop\images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214688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C:\Documents and Settings\Korisnik\Desktop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428625"/>
            <a:ext cx="335756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7" name="Picture 3" descr="C:\Documents and Settings\Korisnik\Desktop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500438"/>
            <a:ext cx="3643312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 descr="C:\Documents and Settings\Korisnik\Desktop\preuzmi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500438"/>
            <a:ext cx="3500438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Picture 5" descr="C:\Documents and Settings\Korisnik\Desktop\preuzmi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428625"/>
            <a:ext cx="3500437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zervirano mjesto sadržaja 2"/>
          <p:cNvSpPr>
            <a:spLocks noGrp="1"/>
          </p:cNvSpPr>
          <p:nvPr>
            <p:ph idx="1"/>
          </p:nvPr>
        </p:nvSpPr>
        <p:spPr>
          <a:xfrm>
            <a:off x="357188" y="1285875"/>
            <a:ext cx="8229600" cy="4525963"/>
          </a:xfrm>
        </p:spPr>
        <p:txBody>
          <a:bodyPr/>
          <a:lstStyle/>
          <a:p>
            <a:r>
              <a:rPr lang="hr-HR"/>
              <a:t>Ideju o osnivanju Olimpijskog muzeja prvi je iznio Pierre de Coubertin, a projekt je oživio Juan Antonio Samaranch, sedmi predsjednik MOO-a.</a:t>
            </a:r>
          </a:p>
          <a:p>
            <a:r>
              <a:rPr lang="hr-HR"/>
              <a:t>Olimpijski muzej na obalama Ženevskog jezera otvoren je 23. lipnja 1993. godine.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kstniOkvir 1"/>
          <p:cNvSpPr txBox="1">
            <a:spLocks noChangeArrowheads="1"/>
          </p:cNvSpPr>
          <p:nvPr/>
        </p:nvSpPr>
        <p:spPr bwMode="auto">
          <a:xfrm>
            <a:off x="1714500" y="2000250"/>
            <a:ext cx="57864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9600"/>
              <a:t>KRAJ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Documents and Settings\Korisnik\Desktop\2012-10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4071938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 descr="C:\Documents and Settings\Korisnik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143125"/>
            <a:ext cx="3857625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kstniOkvir 5"/>
          <p:cNvSpPr txBox="1">
            <a:spLocks noChangeArrowheads="1"/>
          </p:cNvSpPr>
          <p:nvPr/>
        </p:nvSpPr>
        <p:spPr bwMode="auto">
          <a:xfrm>
            <a:off x="428625" y="3429000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Klasično hrvanje</a:t>
            </a:r>
          </a:p>
        </p:txBody>
      </p:sp>
      <p:sp>
        <p:nvSpPr>
          <p:cNvPr id="61445" name="TekstniOkvir 6"/>
          <p:cNvSpPr txBox="1">
            <a:spLocks noChangeArrowheads="1"/>
          </p:cNvSpPr>
          <p:nvPr/>
        </p:nvSpPr>
        <p:spPr bwMode="auto">
          <a:xfrm>
            <a:off x="4929188" y="6000750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Hrvanje grčko-rimskim načinom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zervirano mjesto sadržaja 1"/>
          <p:cNvSpPr>
            <a:spLocks noGrp="1"/>
          </p:cNvSpPr>
          <p:nvPr>
            <p:ph idx="1"/>
          </p:nvPr>
        </p:nvSpPr>
        <p:spPr>
          <a:xfrm>
            <a:off x="357188" y="500063"/>
            <a:ext cx="8229600" cy="4525962"/>
          </a:xfrm>
        </p:spPr>
        <p:txBody>
          <a:bodyPr/>
          <a:lstStyle/>
          <a:p>
            <a:r>
              <a:rPr lang="hr-HR"/>
              <a:t>U povijesti Olimpijskih igara puno je sportova i disciplina nestalo s rasporeda poput kriketa, potezanja užeta ili podvodnog plivanja.</a:t>
            </a:r>
          </a:p>
        </p:txBody>
      </p:sp>
      <p:pic>
        <p:nvPicPr>
          <p:cNvPr id="62467" name="Picture 2" descr="C:\Documents and Settings\Korisnik\Desktop\krik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00025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3" descr="C:\Documents and Settings\Korisnik\Desktop\podvodno plivanj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071688"/>
            <a:ext cx="34290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kstniOkvir 5"/>
          <p:cNvSpPr txBox="1">
            <a:spLocks noChangeArrowheads="1"/>
          </p:cNvSpPr>
          <p:nvPr/>
        </p:nvSpPr>
        <p:spPr bwMode="auto">
          <a:xfrm>
            <a:off x="857250" y="4286250"/>
            <a:ext cx="321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        Podvodno plivanje</a:t>
            </a:r>
          </a:p>
        </p:txBody>
      </p:sp>
      <p:sp>
        <p:nvSpPr>
          <p:cNvPr id="62470" name="TekstniOkvir 6"/>
          <p:cNvSpPr txBox="1">
            <a:spLocks noChangeArrowheads="1"/>
          </p:cNvSpPr>
          <p:nvPr/>
        </p:nvSpPr>
        <p:spPr bwMode="auto">
          <a:xfrm>
            <a:off x="5072063" y="385762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         Kriket</a:t>
            </a:r>
          </a:p>
        </p:txBody>
      </p:sp>
      <p:pic>
        <p:nvPicPr>
          <p:cNvPr id="62471" name="Picture 2" descr="C:\Documents and Settings\Korisnik\Desktop\preuzm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4286250"/>
            <a:ext cx="297656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2" name="TekstniOkvir 8"/>
          <p:cNvSpPr txBox="1">
            <a:spLocks noChangeArrowheads="1"/>
          </p:cNvSpPr>
          <p:nvPr/>
        </p:nvSpPr>
        <p:spPr bwMode="auto">
          <a:xfrm>
            <a:off x="4929188" y="635793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Povlačenje užeta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zervirano mjesto sadržaja 12"/>
          <p:cNvSpPr>
            <a:spLocks noGrp="1"/>
          </p:cNvSpPr>
          <p:nvPr>
            <p:ph idx="1"/>
          </p:nvPr>
        </p:nvSpPr>
        <p:spPr>
          <a:xfrm>
            <a:off x="642938" y="571500"/>
            <a:ext cx="7543800" cy="1090613"/>
          </a:xfrm>
        </p:spPr>
        <p:txBody>
          <a:bodyPr/>
          <a:lstStyle/>
          <a:p>
            <a:r>
              <a:rPr lang="hr-HR"/>
              <a:t>No uključeni su i neki drugi sportovi kao što su triatlon i teakwondo.</a:t>
            </a:r>
          </a:p>
        </p:txBody>
      </p:sp>
      <p:pic>
        <p:nvPicPr>
          <p:cNvPr id="63491" name="Picture 6" descr="C:\Documents and Settings\Korisnik\Desktop\triat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71688"/>
            <a:ext cx="34004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7" descr="C:\Documents and Settings\Korisnik\Desktop\Taekwondo_Vect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928813"/>
            <a:ext cx="311150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TekstniOkvir 15"/>
          <p:cNvSpPr txBox="1">
            <a:spLocks noChangeArrowheads="1"/>
          </p:cNvSpPr>
          <p:nvPr/>
        </p:nvSpPr>
        <p:spPr bwMode="auto">
          <a:xfrm>
            <a:off x="785813" y="4357688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Triatlon </a:t>
            </a:r>
          </a:p>
        </p:txBody>
      </p:sp>
      <p:sp>
        <p:nvSpPr>
          <p:cNvPr id="63494" name="TekstniOkvir 16"/>
          <p:cNvSpPr txBox="1">
            <a:spLocks noChangeArrowheads="1"/>
          </p:cNvSpPr>
          <p:nvPr/>
        </p:nvSpPr>
        <p:spPr bwMode="auto">
          <a:xfrm>
            <a:off x="4714875" y="4786313"/>
            <a:ext cx="335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Teakwondo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zervirano mjesto sadržaja 1"/>
          <p:cNvSpPr>
            <a:spLocks noGrp="1"/>
          </p:cNvSpPr>
          <p:nvPr>
            <p:ph idx="1"/>
          </p:nvPr>
        </p:nvSpPr>
        <p:spPr>
          <a:xfrm>
            <a:off x="357188" y="357188"/>
            <a:ext cx="8229600" cy="4525962"/>
          </a:xfrm>
        </p:spPr>
        <p:txBody>
          <a:bodyPr/>
          <a:lstStyle/>
          <a:p>
            <a:r>
              <a:rPr lang="hr-HR"/>
              <a:t>Ponovo uvedeni sportovi koji su prije bili brisani s rasporeda su tenis, streličarstvo, ragbi, curling (poput boćanja na ledu) i skeleton (disciplina sanjkanja:potrbuške, glavom naprijed).</a:t>
            </a:r>
          </a:p>
          <a:p>
            <a:endParaRPr lang="hr-HR"/>
          </a:p>
        </p:txBody>
      </p:sp>
      <p:pic>
        <p:nvPicPr>
          <p:cNvPr id="64515" name="Picture 2" descr="C:\Documents and Settings\Korisnik\Desktop\tenis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75" y="3051175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3" descr="C:\Documents and Settings\Korisnik\Desktop\streličarstv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500313"/>
            <a:ext cx="3214688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kstniOkvir 5"/>
          <p:cNvSpPr txBox="1">
            <a:spLocks noChangeArrowheads="1"/>
          </p:cNvSpPr>
          <p:nvPr/>
        </p:nvSpPr>
        <p:spPr bwMode="auto">
          <a:xfrm>
            <a:off x="571500" y="514350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Tenis </a:t>
            </a:r>
          </a:p>
        </p:txBody>
      </p:sp>
      <p:sp>
        <p:nvSpPr>
          <p:cNvPr id="64518" name="TekstniOkvir 6"/>
          <p:cNvSpPr txBox="1">
            <a:spLocks noChangeArrowheads="1"/>
          </p:cNvSpPr>
          <p:nvPr/>
        </p:nvSpPr>
        <p:spPr bwMode="auto">
          <a:xfrm>
            <a:off x="4786313" y="5357813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          Streličarstvo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Documents and Settings\Korisnik\Desktop\rag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2786062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 descr="C:\Documents and Settings\Korisnik\Desktop\gol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57188"/>
            <a:ext cx="36369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C:\Documents and Settings\Korisnik\Desktop\curl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357563"/>
            <a:ext cx="2909888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 descr="C:\Documents and Settings\Korisnik\Desktop\skelet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0" y="3286125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TekstniOkvir 7"/>
          <p:cNvSpPr txBox="1">
            <a:spLocks noChangeArrowheads="1"/>
          </p:cNvSpPr>
          <p:nvPr/>
        </p:nvSpPr>
        <p:spPr bwMode="auto">
          <a:xfrm>
            <a:off x="571500" y="2786063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Ragbi </a:t>
            </a:r>
          </a:p>
        </p:txBody>
      </p:sp>
      <p:sp>
        <p:nvSpPr>
          <p:cNvPr id="65543" name="TekstniOkvir 8"/>
          <p:cNvSpPr txBox="1">
            <a:spLocks noChangeArrowheads="1"/>
          </p:cNvSpPr>
          <p:nvPr/>
        </p:nvSpPr>
        <p:spPr bwMode="auto">
          <a:xfrm>
            <a:off x="4500563" y="2857500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	         Golf</a:t>
            </a:r>
          </a:p>
        </p:txBody>
      </p:sp>
      <p:sp>
        <p:nvSpPr>
          <p:cNvPr id="65544" name="TekstniOkvir 9"/>
          <p:cNvSpPr txBox="1">
            <a:spLocks noChangeArrowheads="1"/>
          </p:cNvSpPr>
          <p:nvPr/>
        </p:nvSpPr>
        <p:spPr bwMode="auto">
          <a:xfrm>
            <a:off x="571500" y="564356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           Curling </a:t>
            </a:r>
          </a:p>
        </p:txBody>
      </p:sp>
      <p:sp>
        <p:nvSpPr>
          <p:cNvPr id="65545" name="TekstniOkvir 10"/>
          <p:cNvSpPr txBox="1">
            <a:spLocks noChangeArrowheads="1"/>
          </p:cNvSpPr>
          <p:nvPr/>
        </p:nvSpPr>
        <p:spPr bwMode="auto">
          <a:xfrm>
            <a:off x="5429250" y="592931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       Skeleton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zervirano mjesto sadržaja 1"/>
          <p:cNvSpPr>
            <a:spLocks noGrp="1"/>
          </p:cNvSpPr>
          <p:nvPr>
            <p:ph idx="1"/>
          </p:nvPr>
        </p:nvSpPr>
        <p:spPr>
          <a:xfrm>
            <a:off x="500063" y="428625"/>
            <a:ext cx="8143875" cy="2857500"/>
          </a:xfrm>
        </p:spPr>
        <p:txBody>
          <a:bodyPr/>
          <a:lstStyle/>
          <a:p>
            <a:endParaRPr lang="hr-HR" sz="2800"/>
          </a:p>
          <a:p>
            <a:r>
              <a:rPr lang="hr-HR" sz="2800"/>
              <a:t>Međunarodni olimpijski odbor (MOO) stvara olimpijski program te prihvaća ili odbija nove sportove, sportske grane i discipline.</a:t>
            </a:r>
          </a:p>
          <a:p>
            <a:r>
              <a:rPr lang="hr-HR" sz="2800"/>
              <a:t>Međunarodna sportska federacija odgovara za sve tehničke detalje: pravila, opremu, igrališta ili borilišta, suđenja i drugo.</a:t>
            </a:r>
          </a:p>
        </p:txBody>
      </p:sp>
      <p:pic>
        <p:nvPicPr>
          <p:cNvPr id="66563" name="Picture 3" descr="C:\Documents and Settings\Korisnik\Desktop\preuzm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714750"/>
            <a:ext cx="350043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090286">
  <a:themeElements>
    <a:clrScheme name="01090286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01090286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9028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9028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90286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1165</Words>
  <Application>Microsoft Office PowerPoint</Application>
  <PresentationFormat>Prikaz na zaslonu (4:3)</PresentationFormat>
  <Paragraphs>91</Paragraphs>
  <Slides>37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41" baseType="lpstr">
      <vt:lpstr>Arial</vt:lpstr>
      <vt:lpstr>Calibri</vt:lpstr>
      <vt:lpstr>Impact</vt:lpstr>
      <vt:lpstr>01090286</vt:lpstr>
      <vt:lpstr>OLIMPIJSKE IGRE</vt:lpstr>
      <vt:lpstr>OLIMPIJSKI SPORT</vt:lpstr>
      <vt:lpstr>Grane sporta..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DOLAZAK NATJECATELJA NA OLIMPIJSKE IGRE</vt:lpstr>
      <vt:lpstr>PowerPoint prezentacija</vt:lpstr>
      <vt:lpstr>PREBIVALIŠTE NATJECATELJA ZA VRIJEME OLIMPIJSKIH IGARA</vt:lpstr>
      <vt:lpstr>PowerPoint prezentacija</vt:lpstr>
      <vt:lpstr>PowerPoint prezentacija</vt:lpstr>
      <vt:lpstr>PowerPoint prezentacija</vt:lpstr>
      <vt:lpstr>PowerPoint prezentacija</vt:lpstr>
      <vt:lpstr>NAGRADE OLIMPIJSKIH POBJEDNIKA</vt:lpstr>
      <vt:lpstr>PowerPoint prezentacija</vt:lpstr>
      <vt:lpstr>PowerPoint prezentacija</vt:lpstr>
      <vt:lpstr>PowerPoint prezentacija</vt:lpstr>
      <vt:lpstr>PowerPoint prezentacija</vt:lpstr>
      <vt:lpstr>UGROŽAVANJE OLIMPIJSKIH IGRA</vt:lpstr>
      <vt:lpstr>PowerPoint prezentacija</vt:lpstr>
      <vt:lpstr>PRIHODI ZA ODRŽAVANJE OLIMPIJSKIH IGARA</vt:lpstr>
      <vt:lpstr>PowerPoint prezentacija</vt:lpstr>
      <vt:lpstr>PowerPoint prezentacija</vt:lpstr>
      <vt:lpstr>PowerPoint prezentacija</vt:lpstr>
      <vt:lpstr>ULOGA MEĐUNARODNOG OLIMPIJSKOG ODBORA</vt:lpstr>
      <vt:lpstr>PowerPoint prezentacija</vt:lpstr>
      <vt:lpstr>PowerPoint prezentacija</vt:lpstr>
      <vt:lpstr>PowerPoint prezentacija</vt:lpstr>
      <vt:lpstr>MEĐUNARODNI OLIMPIJSKI ODBOR ČUVA OLIMPIJSKE USPOMENE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Manager/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OLIMPIJSKE IGRE</dc:title>
  <dc:subject/>
  <dc:creator>Korisnik</dc:creator>
  <cp:keywords/>
  <dc:description/>
  <cp:lastModifiedBy>Nastava</cp:lastModifiedBy>
  <cp:revision>44</cp:revision>
  <cp:lastPrinted>1601-01-01T00:00:00Z</cp:lastPrinted>
  <dcterms:created xsi:type="dcterms:W3CDTF">2013-02-11T07:17:06Z</dcterms:created>
  <dcterms:modified xsi:type="dcterms:W3CDTF">2020-03-23T17:23:49Z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TC010902861050</vt:lpwstr>
  </property>
</Properties>
</file>