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8"/>
  </p:handoutMasterIdLst>
  <p:sldIdLst>
    <p:sldId id="256" r:id="rId2"/>
    <p:sldId id="263" r:id="rId3"/>
    <p:sldId id="257" r:id="rId4"/>
    <p:sldId id="258" r:id="rId5"/>
    <p:sldId id="259" r:id="rId6"/>
    <p:sldId id="260" r:id="rId7"/>
    <p:sldId id="261" r:id="rId8"/>
    <p:sldId id="262" r:id="rId9"/>
    <p:sldId id="291"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8" r:id="rId30"/>
    <p:sldId id="289" r:id="rId31"/>
    <p:sldId id="290" r:id="rId32"/>
    <p:sldId id="283" r:id="rId33"/>
    <p:sldId id="284" r:id="rId34"/>
    <p:sldId id="285" r:id="rId35"/>
    <p:sldId id="286" r:id="rId36"/>
    <p:sldId id="287" r:id="rId37"/>
    <p:sldId id="292" r:id="rId38"/>
    <p:sldId id="320" r:id="rId39"/>
    <p:sldId id="311" r:id="rId40"/>
    <p:sldId id="315"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44" r:id="rId60"/>
    <p:sldId id="345" r:id="rId61"/>
    <p:sldId id="346" r:id="rId62"/>
    <p:sldId id="347" r:id="rId63"/>
    <p:sldId id="348" r:id="rId64"/>
    <p:sldId id="349" r:id="rId65"/>
    <p:sldId id="350" r:id="rId66"/>
    <p:sldId id="313" r:id="rId67"/>
    <p:sldId id="314" r:id="rId68"/>
    <p:sldId id="323" r:id="rId69"/>
    <p:sldId id="321" r:id="rId70"/>
    <p:sldId id="322" r:id="rId71"/>
    <p:sldId id="324" r:id="rId72"/>
    <p:sldId id="325" r:id="rId73"/>
    <p:sldId id="326" r:id="rId74"/>
    <p:sldId id="327" r:id="rId75"/>
    <p:sldId id="328" r:id="rId76"/>
    <p:sldId id="329" r:id="rId77"/>
    <p:sldId id="330" r:id="rId78"/>
    <p:sldId id="352" r:id="rId79"/>
    <p:sldId id="316" r:id="rId80"/>
    <p:sldId id="333" r:id="rId81"/>
    <p:sldId id="332" r:id="rId82"/>
    <p:sldId id="334" r:id="rId83"/>
    <p:sldId id="335" r:id="rId84"/>
    <p:sldId id="336" r:id="rId85"/>
    <p:sldId id="337" r:id="rId86"/>
    <p:sldId id="338" r:id="rId87"/>
    <p:sldId id="339" r:id="rId88"/>
    <p:sldId id="340" r:id="rId89"/>
    <p:sldId id="341" r:id="rId90"/>
    <p:sldId id="342" r:id="rId91"/>
    <p:sldId id="343" r:id="rId92"/>
    <p:sldId id="351" r:id="rId93"/>
    <p:sldId id="318" r:id="rId94"/>
    <p:sldId id="331" r:id="rId95"/>
    <p:sldId id="317" r:id="rId96"/>
    <p:sldId id="319" r:id="rId9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A69DBC-77E9-44E6-B930-F5B60F153E3A}" type="datetimeFigureOut">
              <a:rPr lang="hr-HR" smtClean="0"/>
              <a:pPr/>
              <a:t>28.1.2020.</a:t>
            </a:fld>
            <a:endParaRPr lang="hr-HR"/>
          </a:p>
        </p:txBody>
      </p:sp>
      <p:sp>
        <p:nvSpPr>
          <p:cNvPr id="4" name="Rezervirano mjesto podnožj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22FE1B-2DF0-4217-A579-80671123D0E7}" type="slidenum">
              <a:rPr lang="hr-HR" smtClean="0"/>
              <a:pPr/>
              <a:t>‹#›</a:t>
            </a:fld>
            <a:endParaRPr lang="hr-HR"/>
          </a:p>
        </p:txBody>
      </p:sp>
    </p:spTree>
    <p:extLst>
      <p:ext uri="{BB962C8B-B14F-4D97-AF65-F5344CB8AC3E}">
        <p14:creationId xmlns:p14="http://schemas.microsoft.com/office/powerpoint/2010/main" val="15766295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28.1.2020.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28.1.2020.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28.1.2020.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23DADD9-B392-498D-BC21-BBE2DD7F6F2F}" type="datetimeFigureOut">
              <a:rPr lang="hr-HR" smtClean="0"/>
              <a:pPr/>
              <a:t>28.1.2020.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823DADD9-B392-498D-BC21-BBE2DD7F6F2F}" type="datetimeFigureOut">
              <a:rPr lang="hr-HR" smtClean="0"/>
              <a:pPr/>
              <a:t>28.1.2020.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823DADD9-B392-498D-BC21-BBE2DD7F6F2F}" type="datetimeFigureOut">
              <a:rPr lang="hr-HR" smtClean="0"/>
              <a:pPr/>
              <a:t>28.1.2020.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823DADD9-B392-498D-BC21-BBE2DD7F6F2F}" type="datetimeFigureOut">
              <a:rPr lang="hr-HR" smtClean="0"/>
              <a:pPr/>
              <a:t>28.1.2020.</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823DADD9-B392-498D-BC21-BBE2DD7F6F2F}" type="datetimeFigureOut">
              <a:rPr lang="hr-HR" smtClean="0"/>
              <a:pPr/>
              <a:t>28.1.2020.</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23DADD9-B392-498D-BC21-BBE2DD7F6F2F}" type="datetimeFigureOut">
              <a:rPr lang="hr-HR" smtClean="0"/>
              <a:pPr/>
              <a:t>28.1.2020.</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23DADD9-B392-498D-BC21-BBE2DD7F6F2F}" type="datetimeFigureOut">
              <a:rPr lang="hr-HR" smtClean="0"/>
              <a:pPr/>
              <a:t>28.1.2020.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23DADD9-B392-498D-BC21-BBE2DD7F6F2F}" type="datetimeFigureOut">
              <a:rPr lang="hr-HR" smtClean="0"/>
              <a:pPr/>
              <a:t>28.1.2020.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BE1F86-1CF0-4A96-B941-324323612C99}"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DADD9-B392-498D-BC21-BBE2DD7F6F2F}" type="datetimeFigureOut">
              <a:rPr lang="hr-HR" smtClean="0"/>
              <a:pPr/>
              <a:t>28.1.2020.</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E1F86-1CF0-4A96-B941-324323612C99}"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908721"/>
            <a:ext cx="7772400" cy="2691730"/>
          </a:xfrm>
        </p:spPr>
        <p:txBody>
          <a:bodyPr>
            <a:noAutofit/>
          </a:bodyPr>
          <a:lstStyle/>
          <a:p>
            <a:r>
              <a:rPr lang="hr-HR" sz="2800" dirty="0"/>
              <a:t>Anketa – učenička procjena rada </a:t>
            </a:r>
            <a:r>
              <a:rPr lang="hr-HR" sz="2800" dirty="0" smtClean="0"/>
              <a:t>nastavnika</a:t>
            </a:r>
            <a:br>
              <a:rPr lang="hr-HR" sz="2800" dirty="0" smtClean="0"/>
            </a:br>
            <a:r>
              <a:rPr lang="hr-HR" sz="2800" dirty="0" smtClean="0"/>
              <a:t>Vrednovanje rada stručnih učitelja (od učenika)</a:t>
            </a:r>
            <a:br>
              <a:rPr lang="hr-HR" sz="2800" dirty="0" smtClean="0"/>
            </a:br>
            <a:r>
              <a:rPr lang="hr-HR" sz="2800" dirty="0" smtClean="0"/>
              <a:t>Vrednovanje rada stručnih suradnika (od nastavnika)</a:t>
            </a:r>
            <a:br>
              <a:rPr lang="hr-HR" sz="2800" dirty="0" smtClean="0"/>
            </a:br>
            <a:r>
              <a:rPr lang="hr-HR" sz="2800" dirty="0" smtClean="0"/>
              <a:t>Međusobni posjeti nastavi</a:t>
            </a:r>
            <a:r>
              <a:rPr lang="hr-HR" sz="2400" dirty="0"/>
              <a:t/>
            </a:r>
            <a:br>
              <a:rPr lang="hr-HR" sz="2400" dirty="0"/>
            </a:br>
            <a:endParaRPr lang="hr-HR" sz="2400" dirty="0"/>
          </a:p>
        </p:txBody>
      </p:sp>
      <p:sp>
        <p:nvSpPr>
          <p:cNvPr id="3" name="Podnaslov 2"/>
          <p:cNvSpPr>
            <a:spLocks noGrp="1"/>
          </p:cNvSpPr>
          <p:nvPr>
            <p:ph type="subTitle" idx="1"/>
          </p:nvPr>
        </p:nvSpPr>
        <p:spPr/>
        <p:txBody>
          <a:bodyPr/>
          <a:lstStyle/>
          <a:p>
            <a:r>
              <a:rPr lang="hr-HR" dirty="0"/>
              <a:t>Kvaliteta i samovrednovanje </a:t>
            </a:r>
            <a:r>
              <a:rPr lang="hr-HR" dirty="0" smtClean="0"/>
              <a:t>2013./2014</a:t>
            </a:r>
            <a:r>
              <a:rPr lang="hr-HR" dirty="0"/>
              <a:t>.</a:t>
            </a:r>
          </a:p>
          <a:p>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a:r>
            <a:br>
              <a:rPr lang="hr-HR" dirty="0" smtClean="0"/>
            </a:br>
            <a:r>
              <a:rPr lang="en-US" dirty="0" err="1" smtClean="0"/>
              <a:t>Nastavnik</a:t>
            </a:r>
            <a:r>
              <a:rPr lang="en-US" dirty="0" smtClean="0"/>
              <a:t> (N.) </a:t>
            </a:r>
            <a:r>
              <a:rPr lang="en-US" dirty="0" err="1" smtClean="0"/>
              <a:t>predaje</a:t>
            </a:r>
            <a:r>
              <a:rPr lang="en-US" dirty="0" smtClean="0"/>
              <a:t> </a:t>
            </a:r>
            <a:r>
              <a:rPr lang="en-US" dirty="0" err="1" smtClean="0"/>
              <a:t>zanimljivo</a:t>
            </a:r>
            <a:r>
              <a:rPr lang="en-US" dirty="0" smtClean="0"/>
              <a:t> </a:t>
            </a:r>
            <a:r>
              <a:rPr lang="en-US" dirty="0" err="1" smtClean="0"/>
              <a:t>i</a:t>
            </a:r>
            <a:r>
              <a:rPr lang="en-US" dirty="0" smtClean="0"/>
              <a:t> </a:t>
            </a:r>
            <a:r>
              <a:rPr lang="en-US" dirty="0" err="1" smtClean="0"/>
              <a:t>poticajno</a:t>
            </a:r>
            <a:r>
              <a:rPr lang="en-US" dirty="0" smtClean="0"/>
              <a:t> </a:t>
            </a:r>
            <a:r>
              <a:rPr lang="hr-HR" dirty="0" smtClean="0"/>
              <a:t/>
            </a:r>
            <a:br>
              <a:rPr lang="hr-HR" dirty="0" smtClean="0"/>
            </a:br>
            <a:endParaRPr lang="hr-HR" dirty="0"/>
          </a:p>
        </p:txBody>
      </p:sp>
      <p:sp>
        <p:nvSpPr>
          <p:cNvPr id="3" name="Rezervirano mjesto sadržaja 2"/>
          <p:cNvSpPr>
            <a:spLocks noGrp="1"/>
          </p:cNvSpPr>
          <p:nvPr>
            <p:ph idx="1"/>
          </p:nvPr>
        </p:nvSpPr>
        <p:spPr>
          <a:xfrm>
            <a:off x="457200" y="1600200"/>
            <a:ext cx="8229600" cy="5141168"/>
          </a:xfrm>
        </p:spPr>
        <p:txBody>
          <a:bodyPr>
            <a:normAutofit fontScale="92500" lnSpcReduction="20000"/>
          </a:bodyPr>
          <a:lstStyle/>
          <a:p>
            <a:r>
              <a:rPr lang="hr-HR" dirty="0" smtClean="0"/>
              <a:t>34/70 </a:t>
            </a:r>
            <a:r>
              <a:rPr lang="hr-HR" dirty="0" smtClean="0">
                <a:solidFill>
                  <a:srgbClr val="FF0000"/>
                </a:solidFill>
              </a:rPr>
              <a:t>(48%) </a:t>
            </a:r>
            <a:r>
              <a:rPr lang="hr-HR" dirty="0" smtClean="0"/>
              <a:t>nastavnika više od 60%</a:t>
            </a:r>
          </a:p>
          <a:p>
            <a:pPr marL="0" indent="0">
              <a:buNone/>
            </a:pPr>
            <a:r>
              <a:rPr lang="hr-HR" dirty="0" smtClean="0"/>
              <a:t>Od toga:</a:t>
            </a:r>
          </a:p>
          <a:p>
            <a:pPr marL="0" indent="0">
              <a:buNone/>
            </a:pPr>
            <a:r>
              <a:rPr lang="hr-HR" dirty="0" smtClean="0"/>
              <a:t>2 nastavnika u tri razreda</a:t>
            </a:r>
          </a:p>
          <a:p>
            <a:r>
              <a:rPr lang="hr-HR" dirty="0" smtClean="0"/>
              <a:t>Mikša – 86%(6 uč.), 63%(10), 83%(15)</a:t>
            </a:r>
          </a:p>
          <a:p>
            <a:r>
              <a:rPr lang="hr-HR" dirty="0" smtClean="0"/>
              <a:t>Pogačić – 74%(14), 94%(17), 68%(19)</a:t>
            </a:r>
          </a:p>
          <a:p>
            <a:pPr marL="0" indent="0">
              <a:buNone/>
            </a:pPr>
            <a:r>
              <a:rPr lang="hr-HR" dirty="0" smtClean="0"/>
              <a:t>3 nastavnika u 2 razreda (više od 20 učenika)</a:t>
            </a:r>
          </a:p>
          <a:p>
            <a:r>
              <a:rPr lang="hr-HR" dirty="0" smtClean="0"/>
              <a:t>Đanić – 100%(29), 91%(21)</a:t>
            </a:r>
          </a:p>
          <a:p>
            <a:r>
              <a:rPr lang="hr-HR" dirty="0" smtClean="0"/>
              <a:t>Aleksić Matijević – 68%(13), 65%(13)</a:t>
            </a:r>
          </a:p>
          <a:p>
            <a:r>
              <a:rPr lang="hr-HR" dirty="0" smtClean="0"/>
              <a:t>Papić – 88%(14), 75%(12)</a:t>
            </a:r>
          </a:p>
          <a:p>
            <a:r>
              <a:rPr lang="hr-HR" dirty="0" smtClean="0"/>
              <a:t>22 nastavnika od 4 do 10 učenika</a:t>
            </a:r>
          </a:p>
          <a:p>
            <a:r>
              <a:rPr lang="hr-HR" dirty="0" smtClean="0"/>
              <a:t>7 nastavnika od 10-20 učenika</a:t>
            </a:r>
          </a:p>
          <a:p>
            <a:endParaRPr lang="hr-HR" dirty="0" smtClean="0"/>
          </a:p>
          <a:p>
            <a:endParaRPr lang="hr-HR" dirty="0" smtClean="0"/>
          </a:p>
          <a:p>
            <a:endParaRPr lang="hr-HR" dirty="0" smtClean="0"/>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rmAutofit fontScale="90000"/>
          </a:bodyPr>
          <a:lstStyle/>
          <a:p>
            <a:r>
              <a:rPr lang="en-US" dirty="0" smtClean="0"/>
              <a:t>N. </a:t>
            </a:r>
            <a:r>
              <a:rPr lang="en-US" dirty="0" err="1" smtClean="0"/>
              <a:t>predaje</a:t>
            </a:r>
            <a:r>
              <a:rPr lang="en-US" dirty="0" smtClean="0"/>
              <a:t> </a:t>
            </a:r>
            <a:r>
              <a:rPr lang="en-US" dirty="0" err="1" smtClean="0"/>
              <a:t>dosadno</a:t>
            </a:r>
            <a:r>
              <a:rPr lang="en-US" dirty="0" smtClean="0"/>
              <a:t> </a:t>
            </a:r>
            <a:r>
              <a:rPr lang="hr-HR" dirty="0" smtClean="0"/>
              <a:t>i</a:t>
            </a:r>
            <a:r>
              <a:rPr lang="en-US" dirty="0" smtClean="0"/>
              <a:t> </a:t>
            </a:r>
            <a:r>
              <a:rPr lang="en-US" dirty="0" err="1" smtClean="0"/>
              <a:t>jednolično</a:t>
            </a:r>
            <a:r>
              <a:rPr lang="en-US" dirty="0" smtClean="0"/>
              <a:t> </a:t>
            </a:r>
            <a:r>
              <a:rPr lang="hr-HR" dirty="0" smtClean="0"/>
              <a:t/>
            </a:r>
            <a:br>
              <a:rPr lang="hr-HR" dirty="0" smtClean="0"/>
            </a:b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r>
              <a:rPr lang="hr-HR" sz="3600" dirty="0" smtClean="0"/>
              <a:t>5/70 </a:t>
            </a:r>
            <a:r>
              <a:rPr lang="hr-HR" sz="3600" dirty="0" smtClean="0">
                <a:solidFill>
                  <a:srgbClr val="FF0000"/>
                </a:solidFill>
              </a:rPr>
              <a:t>(7%) </a:t>
            </a:r>
            <a:r>
              <a:rPr lang="hr-HR" sz="3600" dirty="0" smtClean="0"/>
              <a:t>nastavnika preko 60%, od toga 1 nastavnik u 3 razreda (74%, 52%, 72%, ukupno 39 učenika)</a:t>
            </a:r>
          </a:p>
          <a:p>
            <a:pPr fontAlgn="base"/>
            <a:r>
              <a:rPr lang="hr-HR" sz="3600" dirty="0" smtClean="0"/>
              <a:t>72%(13)</a:t>
            </a:r>
          </a:p>
          <a:p>
            <a:pPr fontAlgn="base"/>
            <a:r>
              <a:rPr lang="hr-HR" sz="3600" dirty="0" smtClean="0"/>
              <a:t>67%(12)</a:t>
            </a:r>
          </a:p>
          <a:p>
            <a:pPr fontAlgn="base"/>
            <a:r>
              <a:rPr lang="hr-HR" sz="3600" dirty="0" smtClean="0"/>
              <a:t>83%(24)</a:t>
            </a:r>
          </a:p>
          <a:p>
            <a:pPr fontAlgn="base"/>
            <a:r>
              <a:rPr lang="hr-HR" sz="3600" dirty="0" smtClean="0"/>
              <a:t>75%(3)</a:t>
            </a:r>
            <a:endParaRPr lang="hr-HR"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p:spPr>
        <p:txBody>
          <a:bodyPr>
            <a:normAutofit fontScale="90000"/>
          </a:bodyPr>
          <a:lstStyle/>
          <a:p>
            <a:r>
              <a:rPr lang="hr-HR" dirty="0" smtClean="0"/>
              <a:t/>
            </a:r>
            <a:br>
              <a:rPr lang="hr-HR" dirty="0" smtClean="0"/>
            </a:br>
            <a:r>
              <a:rPr lang="en-US" dirty="0" smtClean="0"/>
              <a:t>N. </a:t>
            </a:r>
            <a:r>
              <a:rPr lang="en-US" dirty="0" err="1" smtClean="0"/>
              <a:t>koristi</a:t>
            </a:r>
            <a:r>
              <a:rPr lang="en-US" dirty="0" smtClean="0"/>
              <a:t> </a:t>
            </a:r>
            <a:r>
              <a:rPr lang="en-US" dirty="0" err="1" smtClean="0"/>
              <a:t>različite</a:t>
            </a:r>
            <a:r>
              <a:rPr lang="en-US" dirty="0" smtClean="0"/>
              <a:t> </a:t>
            </a:r>
            <a:r>
              <a:rPr lang="en-US" dirty="0" err="1" smtClean="0"/>
              <a:t>oblike</a:t>
            </a:r>
            <a:r>
              <a:rPr lang="en-US" dirty="0" smtClean="0"/>
              <a:t> </a:t>
            </a:r>
            <a:r>
              <a:rPr lang="en-US" dirty="0" err="1" smtClean="0"/>
              <a:t>rada</a:t>
            </a:r>
            <a:r>
              <a:rPr lang="en-US" dirty="0" smtClean="0"/>
              <a:t> (</a:t>
            </a:r>
            <a:r>
              <a:rPr lang="en-US" dirty="0" err="1" smtClean="0"/>
              <a:t>grupni</a:t>
            </a:r>
            <a:r>
              <a:rPr lang="en-US" dirty="0" smtClean="0"/>
              <a:t>, </a:t>
            </a:r>
            <a:r>
              <a:rPr lang="en-US" dirty="0" err="1" smtClean="0"/>
              <a:t>rad</a:t>
            </a:r>
            <a:r>
              <a:rPr lang="en-US" dirty="0" smtClean="0"/>
              <a:t> u </a:t>
            </a:r>
            <a:r>
              <a:rPr lang="en-US" dirty="0" err="1" smtClean="0"/>
              <a:t>paru</a:t>
            </a:r>
            <a:r>
              <a:rPr lang="en-US" dirty="0" smtClean="0"/>
              <a:t>, </a:t>
            </a:r>
            <a:r>
              <a:rPr lang="en-US" dirty="0" err="1" smtClean="0"/>
              <a:t>igre</a:t>
            </a:r>
            <a:r>
              <a:rPr lang="en-US" dirty="0" smtClean="0"/>
              <a:t> </a:t>
            </a:r>
            <a:r>
              <a:rPr lang="en-US" dirty="0" err="1" smtClean="0"/>
              <a:t>uloga</a:t>
            </a:r>
            <a:r>
              <a:rPr lang="en-US" dirty="0" smtClean="0"/>
              <a:t>..)</a:t>
            </a:r>
            <a:r>
              <a:rPr lang="hr-HR" dirty="0" smtClean="0"/>
              <a:t/>
            </a:r>
            <a:br>
              <a:rPr lang="hr-HR" dirty="0" smtClean="0"/>
            </a:b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endParaRPr lang="hr-HR" sz="3600" dirty="0" smtClean="0"/>
          </a:p>
          <a:p>
            <a:pPr fontAlgn="base"/>
            <a:r>
              <a:rPr lang="hr-HR" sz="3600" dirty="0" smtClean="0"/>
              <a:t>Prema procjeni učenika – 18/70 </a:t>
            </a:r>
            <a:r>
              <a:rPr lang="hr-HR" sz="3600" dirty="0" smtClean="0">
                <a:solidFill>
                  <a:srgbClr val="FF0000"/>
                </a:solidFill>
              </a:rPr>
              <a:t>(26%) </a:t>
            </a:r>
            <a:r>
              <a:rPr lang="hr-HR" sz="3600" dirty="0" smtClean="0"/>
              <a:t>nastavnika, najviše:</a:t>
            </a:r>
          </a:p>
          <a:p>
            <a:pPr fontAlgn="base"/>
            <a:r>
              <a:rPr lang="hr-HR" sz="3600" dirty="0" smtClean="0"/>
              <a:t>Hrvoj, Đurkan, Preglej, Mikša, Brlić (20-30 učenika u različitim razredima)</a:t>
            </a:r>
            <a:endParaRPr lang="hr-H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p:spPr>
        <p:txBody>
          <a:bodyPr>
            <a:normAutofit fontScale="90000"/>
          </a:bodyPr>
          <a:lstStyle/>
          <a:p>
            <a:r>
              <a:rPr lang="en-US" dirty="0" smtClean="0"/>
              <a:t>N. </a:t>
            </a:r>
            <a:r>
              <a:rPr lang="en-US" dirty="0" err="1" smtClean="0"/>
              <a:t>previše</a:t>
            </a:r>
            <a:r>
              <a:rPr lang="en-US" dirty="0" smtClean="0"/>
              <a:t> </a:t>
            </a:r>
            <a:r>
              <a:rPr lang="en-US" dirty="0" err="1" smtClean="0"/>
              <a:t>sadržaja</a:t>
            </a:r>
            <a:r>
              <a:rPr lang="en-US" dirty="0" smtClean="0"/>
              <a:t> </a:t>
            </a:r>
            <a:r>
              <a:rPr lang="en-US" dirty="0" err="1" smtClean="0"/>
              <a:t>diktira</a:t>
            </a:r>
            <a:r>
              <a:rPr lang="en-US" dirty="0" smtClean="0"/>
              <a:t> u </a:t>
            </a:r>
            <a:r>
              <a:rPr lang="en-US" dirty="0" err="1" smtClean="0"/>
              <a:t>bilježnicu</a:t>
            </a:r>
            <a:r>
              <a:rPr lang="hr-HR" dirty="0" smtClean="0"/>
              <a:t> ili prepisujemo s ploče ili folije </a:t>
            </a: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buNone/>
            </a:pPr>
            <a:endParaRPr lang="hr-HR" sz="3600" dirty="0" smtClean="0"/>
          </a:p>
          <a:p>
            <a:pPr fontAlgn="base">
              <a:buNone/>
            </a:pPr>
            <a:endParaRPr lang="hr-HR" sz="3600" dirty="0"/>
          </a:p>
          <a:p>
            <a:pPr fontAlgn="base">
              <a:buNone/>
            </a:pPr>
            <a:r>
              <a:rPr lang="hr-HR" sz="3600" dirty="0" smtClean="0"/>
              <a:t>9/70 </a:t>
            </a:r>
            <a:r>
              <a:rPr lang="hr-HR" sz="3600" dirty="0" smtClean="0">
                <a:solidFill>
                  <a:srgbClr val="FF0000"/>
                </a:solidFill>
              </a:rPr>
              <a:t>(13%) </a:t>
            </a:r>
            <a:r>
              <a:rPr lang="hr-HR" sz="3600" dirty="0" smtClean="0"/>
              <a:t>nastavnika s postotkom više od 60%, od 3-26 učenika</a:t>
            </a:r>
            <a:endParaRPr lang="hr-H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94122"/>
          </a:xfrm>
        </p:spPr>
        <p:txBody>
          <a:bodyPr>
            <a:normAutofit fontScale="90000"/>
          </a:bodyPr>
          <a:lstStyle/>
          <a:p>
            <a:r>
              <a:rPr lang="hr-HR" dirty="0" smtClean="0"/>
              <a:t/>
            </a:r>
            <a:br>
              <a:rPr lang="hr-HR" dirty="0" smtClean="0"/>
            </a:br>
            <a:r>
              <a:rPr lang="fr-FR" dirty="0" smtClean="0"/>
              <a:t>N. u obradi novog gradiva aktivno uključuje učenike</a:t>
            </a:r>
            <a:r>
              <a:rPr lang="hr-HR" dirty="0" smtClean="0"/>
              <a:t/>
            </a:r>
            <a:br>
              <a:rPr lang="hr-HR" dirty="0" smtClean="0"/>
            </a:br>
            <a:endParaRPr lang="hr-HR" dirty="0"/>
          </a:p>
        </p:txBody>
      </p:sp>
      <p:sp>
        <p:nvSpPr>
          <p:cNvPr id="3" name="Rezervirano mjesto sadržaja 2"/>
          <p:cNvSpPr>
            <a:spLocks noGrp="1"/>
          </p:cNvSpPr>
          <p:nvPr>
            <p:ph idx="1"/>
          </p:nvPr>
        </p:nvSpPr>
        <p:spPr>
          <a:xfrm>
            <a:off x="457200" y="1340768"/>
            <a:ext cx="8229600" cy="5328592"/>
          </a:xfrm>
        </p:spPr>
        <p:txBody>
          <a:bodyPr>
            <a:normAutofit/>
          </a:bodyPr>
          <a:lstStyle/>
          <a:p>
            <a:pPr fontAlgn="base">
              <a:buNone/>
            </a:pPr>
            <a:endParaRPr lang="hr-HR" sz="3600" dirty="0" smtClean="0"/>
          </a:p>
          <a:p>
            <a:pPr fontAlgn="base">
              <a:buNone/>
            </a:pPr>
            <a:r>
              <a:rPr lang="hr-HR" sz="3600" dirty="0" smtClean="0"/>
              <a:t>21/70 </a:t>
            </a:r>
            <a:r>
              <a:rPr lang="hr-HR" sz="3600" dirty="0" smtClean="0">
                <a:solidFill>
                  <a:srgbClr val="FF0000"/>
                </a:solidFill>
              </a:rPr>
              <a:t>(30%) </a:t>
            </a:r>
            <a:r>
              <a:rPr lang="hr-HR" sz="3600" dirty="0" smtClean="0"/>
              <a:t>nastavnik &gt; 60%</a:t>
            </a:r>
          </a:p>
          <a:p>
            <a:pPr fontAlgn="base">
              <a:buNone/>
            </a:pPr>
            <a:r>
              <a:rPr lang="hr-HR" sz="3600" dirty="0" smtClean="0"/>
              <a:t>Najviše – Bujanić, Mikša, Šimudvarac, Lovrenčić, Hrvoj, Videk S., Đanić</a:t>
            </a:r>
            <a:endParaRPr lang="hr-H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57200" y="274638"/>
            <a:ext cx="8229600" cy="1786210"/>
          </a:xfrm>
        </p:spPr>
        <p:txBody>
          <a:bodyPr>
            <a:normAutofit fontScale="90000"/>
          </a:bodyPr>
          <a:lstStyle/>
          <a:p>
            <a:r>
              <a:rPr lang="hr-HR" dirty="0" smtClean="0"/>
              <a:t/>
            </a:r>
            <a:br>
              <a:rPr lang="hr-HR" dirty="0" smtClean="0"/>
            </a:br>
            <a:r>
              <a:rPr lang="hr-HR" dirty="0" smtClean="0"/>
              <a:t/>
            </a:r>
            <a:br>
              <a:rPr lang="hr-HR" dirty="0" smtClean="0"/>
            </a:br>
            <a:r>
              <a:rPr lang="fr-FR" dirty="0" smtClean="0"/>
              <a:t>N. se priprema za sat i koristi različite izvore znanja (fotografije, skice, modeli, filmovi, časopisi...)</a:t>
            </a:r>
            <a:r>
              <a:rPr lang="hr-HR" dirty="0" smtClean="0"/>
              <a:t/>
            </a:r>
            <a:br>
              <a:rPr lang="hr-HR" dirty="0" smtClean="0"/>
            </a:br>
            <a:endParaRPr lang="hr-HR" dirty="0"/>
          </a:p>
        </p:txBody>
      </p:sp>
      <p:sp>
        <p:nvSpPr>
          <p:cNvPr id="3" name="Rezervirano mjesto sadržaja 2"/>
          <p:cNvSpPr>
            <a:spLocks noGrp="1"/>
          </p:cNvSpPr>
          <p:nvPr>
            <p:ph idx="1"/>
          </p:nvPr>
        </p:nvSpPr>
        <p:spPr>
          <a:xfrm>
            <a:off x="457200" y="2492896"/>
            <a:ext cx="8229600" cy="3633267"/>
          </a:xfrm>
        </p:spPr>
        <p:txBody>
          <a:bodyPr>
            <a:noAutofit/>
          </a:bodyPr>
          <a:lstStyle/>
          <a:p>
            <a:pPr fontAlgn="base"/>
            <a:r>
              <a:rPr lang="hr-HR" sz="3600" dirty="0" smtClean="0"/>
              <a:t>12/70 </a:t>
            </a:r>
            <a:r>
              <a:rPr lang="hr-HR" sz="3600" dirty="0" smtClean="0">
                <a:solidFill>
                  <a:srgbClr val="FF0000"/>
                </a:solidFill>
              </a:rPr>
              <a:t>(17%)</a:t>
            </a:r>
          </a:p>
          <a:p>
            <a:pPr fontAlgn="base"/>
            <a:r>
              <a:rPr lang="hr-HR" sz="3600" dirty="0" smtClean="0"/>
              <a:t>Najčešće – Papić, Mikša, Peričak, Lovrenčić, Novosel, Đanić</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koristi humor u nastavi</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r>
              <a:rPr lang="hr-HR" sz="3600" dirty="0" smtClean="0"/>
              <a:t>16/70 </a:t>
            </a:r>
            <a:r>
              <a:rPr lang="hr-HR" sz="3600" dirty="0" smtClean="0">
                <a:solidFill>
                  <a:srgbClr val="FF0000"/>
                </a:solidFill>
              </a:rPr>
              <a:t>(23%) </a:t>
            </a:r>
            <a:r>
              <a:rPr lang="hr-HR" sz="3600" dirty="0" smtClean="0"/>
              <a:t>nastavnika</a:t>
            </a:r>
          </a:p>
          <a:p>
            <a:pPr fontAlgn="base"/>
            <a:r>
              <a:rPr lang="hr-HR" sz="3600" dirty="0" smtClean="0"/>
              <a:t>Najviše – Papić, Pogačić, Bešenić, Gavran, Žiger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uspijeva održati disciplinu u razredu</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r>
              <a:rPr lang="hr-HR" sz="3600" dirty="0" smtClean="0"/>
              <a:t>28/70 </a:t>
            </a:r>
            <a:r>
              <a:rPr lang="hr-HR" sz="3600" dirty="0" smtClean="0">
                <a:solidFill>
                  <a:srgbClr val="FF0000"/>
                </a:solidFill>
              </a:rPr>
              <a:t>(40%) </a:t>
            </a:r>
            <a:r>
              <a:rPr lang="hr-HR" sz="3600" dirty="0" smtClean="0"/>
              <a:t>nastavnika</a:t>
            </a:r>
          </a:p>
          <a:p>
            <a:pPr fontAlgn="base"/>
            <a:r>
              <a:rPr lang="hr-HR" sz="3600" dirty="0" smtClean="0"/>
              <a:t>Najviše – Mikša, Videk P., Videk S., Glück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fr-FR" dirty="0" smtClean="0"/>
              <a:t>N. ne uspijeva održati disciplinu u razredu</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r>
              <a:rPr lang="hr-HR" sz="3600" dirty="0" smtClean="0"/>
              <a:t>6/70 </a:t>
            </a:r>
            <a:r>
              <a:rPr lang="hr-HR" sz="3600" dirty="0" smtClean="0">
                <a:solidFill>
                  <a:srgbClr val="FF0000"/>
                </a:solidFill>
              </a:rPr>
              <a:t>(9%) </a:t>
            </a:r>
            <a:r>
              <a:rPr lang="hr-HR" sz="3600" dirty="0" smtClean="0"/>
              <a:t>nastavnika</a:t>
            </a:r>
          </a:p>
          <a:p>
            <a:pPr fontAlgn="base"/>
            <a:r>
              <a:rPr lang="hr-HR" sz="3600" dirty="0" smtClean="0"/>
              <a:t>U 2 razreda – nitko od navedenih </a:t>
            </a:r>
            <a:r>
              <a:rPr lang="hr-HR" sz="3600" dirty="0" smtClean="0">
                <a:solidFill>
                  <a:srgbClr val="FF0000"/>
                </a:solidFill>
              </a:rPr>
              <a:t>(?)</a:t>
            </a:r>
            <a:r>
              <a:rPr lang="hr-HR" sz="3600" dirty="0" smtClean="0"/>
              <a:t> – 83% (19), 63% (5)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57200" y="274638"/>
            <a:ext cx="8229600" cy="1138138"/>
          </a:xfrm>
        </p:spPr>
        <p:txBody>
          <a:bodyPr>
            <a:normAutofit fontScale="90000"/>
          </a:bodyPr>
          <a:lstStyle/>
          <a:p>
            <a:r>
              <a:rPr lang="hr-HR" sz="3600" dirty="0" smtClean="0"/>
              <a:t/>
            </a:r>
            <a:br>
              <a:rPr lang="hr-HR" sz="3600" dirty="0" smtClean="0"/>
            </a:br>
            <a:r>
              <a:rPr lang="hr-HR" sz="3600" dirty="0" smtClean="0"/>
              <a:t>N. uspješno rješava probleme s pojedincima koji učestalo ometaju nastavni proces</a:t>
            </a:r>
            <a:r>
              <a:rPr lang="hr-HR" dirty="0" smtClean="0"/>
              <a:t/>
            </a:r>
            <a:br>
              <a:rPr lang="hr-HR" dirty="0" smtClean="0"/>
            </a:br>
            <a:endParaRPr lang="hr-HR" dirty="0"/>
          </a:p>
        </p:txBody>
      </p:sp>
      <p:sp>
        <p:nvSpPr>
          <p:cNvPr id="3" name="Rezervirano mjesto sadržaja 2"/>
          <p:cNvSpPr>
            <a:spLocks noGrp="1"/>
          </p:cNvSpPr>
          <p:nvPr>
            <p:ph idx="1"/>
          </p:nvPr>
        </p:nvSpPr>
        <p:spPr>
          <a:xfrm>
            <a:off x="457200" y="2348880"/>
            <a:ext cx="8229600" cy="3777283"/>
          </a:xfrm>
        </p:spPr>
        <p:txBody>
          <a:bodyPr>
            <a:noAutofit/>
          </a:bodyPr>
          <a:lstStyle/>
          <a:p>
            <a:pPr fontAlgn="base"/>
            <a:r>
              <a:rPr lang="hr-HR" sz="3600" dirty="0" smtClean="0"/>
              <a:t>15/70 </a:t>
            </a:r>
            <a:r>
              <a:rPr lang="hr-HR" sz="3600" dirty="0" smtClean="0">
                <a:solidFill>
                  <a:srgbClr val="FF0000"/>
                </a:solidFill>
              </a:rPr>
              <a:t>(21%) </a:t>
            </a:r>
            <a:r>
              <a:rPr lang="hr-HR" sz="3600" dirty="0" smtClean="0"/>
              <a:t>nastavnika</a:t>
            </a:r>
          </a:p>
          <a:p>
            <a:pPr fontAlgn="base"/>
            <a:r>
              <a:rPr lang="hr-HR" sz="3600" dirty="0" smtClean="0"/>
              <a:t>Najviše - Mikša, Šimudvarac, Lovrenčić, Janjatović, Đanić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Ispitanici</a:t>
            </a:r>
            <a:endParaRPr lang="hr-HR" dirty="0"/>
          </a:p>
        </p:txBody>
      </p:sp>
      <p:sp>
        <p:nvSpPr>
          <p:cNvPr id="3" name="Rezervirano mjesto sadržaja 2"/>
          <p:cNvSpPr>
            <a:spLocks noGrp="1"/>
          </p:cNvSpPr>
          <p:nvPr>
            <p:ph idx="1"/>
          </p:nvPr>
        </p:nvSpPr>
        <p:spPr/>
        <p:txBody>
          <a:bodyPr/>
          <a:lstStyle/>
          <a:p>
            <a:r>
              <a:rPr lang="hr-HR" dirty="0" smtClean="0"/>
              <a:t>24 podijeljena razreda </a:t>
            </a:r>
          </a:p>
          <a:p>
            <a:r>
              <a:rPr lang="hr-HR" dirty="0" smtClean="0"/>
              <a:t>Ukupno 334 učenika (1.b, 1.Ma, 1.Ga, 2.a, 2.d, 2.e, 2.Mb, 2.Gb, 2.P, 3.b, 3.c, 3.Ma, 3.Ga, 3.Gb, 3.P, 4.Mb)</a:t>
            </a:r>
          </a:p>
          <a:p>
            <a:endParaRPr lang="hr-HR" dirty="0" smtClean="0"/>
          </a:p>
          <a:p>
            <a:r>
              <a:rPr lang="hr-HR" dirty="0" smtClean="0"/>
              <a:t>Ukupno nastavnika – 70 (obuhvaćeni oni koji su predavali u prvom polugodištu školske godine 2013./2014.)</a:t>
            </a:r>
          </a:p>
          <a:p>
            <a:pPr>
              <a:buNone/>
            </a:pP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je objektivan u ocjenjivanju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b="1" u="sng" dirty="0" smtClean="0"/>
              <a:t>Nepoznavanje značenja riječi!</a:t>
            </a:r>
          </a:p>
          <a:p>
            <a:r>
              <a:rPr lang="hr-HR" dirty="0" smtClean="0"/>
              <a:t>24/70 </a:t>
            </a:r>
            <a:r>
              <a:rPr lang="hr-HR" dirty="0" smtClean="0">
                <a:solidFill>
                  <a:srgbClr val="FF0000"/>
                </a:solidFill>
              </a:rPr>
              <a:t>(34%) </a:t>
            </a:r>
            <a:r>
              <a:rPr lang="hr-HR" dirty="0" smtClean="0"/>
              <a:t>nastavnika</a:t>
            </a:r>
          </a:p>
          <a:p>
            <a:r>
              <a:rPr lang="hr-HR" dirty="0" smtClean="0"/>
              <a:t>Najviše – Papić, Mikša, Lovrenčić, Novosel </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fr-FR" dirty="0" smtClean="0"/>
              <a:t>N. </a:t>
            </a:r>
            <a:r>
              <a:rPr lang="hr-HR" dirty="0" smtClean="0"/>
              <a:t>nije </a:t>
            </a:r>
            <a:r>
              <a:rPr lang="fr-FR" dirty="0" smtClean="0"/>
              <a:t>objektivan u ocjenjivanju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dirty="0" smtClean="0"/>
              <a:t>2/70 </a:t>
            </a:r>
            <a:r>
              <a:rPr lang="hr-HR" dirty="0" smtClean="0">
                <a:solidFill>
                  <a:srgbClr val="FF0000"/>
                </a:solidFill>
              </a:rPr>
              <a:t>(3%)</a:t>
            </a:r>
          </a:p>
          <a:p>
            <a:r>
              <a:rPr lang="hr-HR" dirty="0" smtClean="0"/>
              <a:t>Nitko od navedenih </a:t>
            </a:r>
            <a:r>
              <a:rPr lang="hr-HR" dirty="0" smtClean="0">
                <a:solidFill>
                  <a:srgbClr val="FF0000"/>
                </a:solidFill>
              </a:rPr>
              <a:t>(?)</a:t>
            </a:r>
            <a:r>
              <a:rPr lang="hr-HR" dirty="0" smtClean="0"/>
              <a:t> – 100% (4), 75% (3), 67% (8)</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en-GB" dirty="0" smtClean="0"/>
              <a:t>N. </a:t>
            </a:r>
            <a:r>
              <a:rPr lang="en-GB" dirty="0" err="1" smtClean="0"/>
              <a:t>sve</a:t>
            </a:r>
            <a:r>
              <a:rPr lang="en-GB" dirty="0" smtClean="0"/>
              <a:t> </a:t>
            </a:r>
            <a:r>
              <a:rPr lang="en-GB" dirty="0" err="1" smtClean="0"/>
              <a:t>ocjene</a:t>
            </a:r>
            <a:r>
              <a:rPr lang="en-GB" dirty="0" smtClean="0"/>
              <a:t> </a:t>
            </a:r>
            <a:r>
              <a:rPr lang="en-GB" dirty="0" err="1" smtClean="0"/>
              <a:t>javno</a:t>
            </a:r>
            <a:r>
              <a:rPr lang="en-GB" dirty="0" smtClean="0"/>
              <a:t> </a:t>
            </a:r>
            <a:r>
              <a:rPr lang="en-GB" dirty="0" err="1" smtClean="0"/>
              <a:t>priopći</a:t>
            </a:r>
            <a:r>
              <a:rPr lang="en-GB" dirty="0" smtClean="0"/>
              <a:t> </a:t>
            </a:r>
            <a:r>
              <a:rPr lang="en-GB" dirty="0" err="1" smtClean="0"/>
              <a:t>i</a:t>
            </a:r>
            <a:r>
              <a:rPr lang="en-GB" dirty="0" smtClean="0"/>
              <a:t> </a:t>
            </a:r>
            <a:r>
              <a:rPr lang="en-GB" dirty="0" err="1" smtClean="0"/>
              <a:t>obrazloži</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dirty="0" smtClean="0"/>
              <a:t>38/70 </a:t>
            </a:r>
            <a:r>
              <a:rPr lang="hr-HR" dirty="0" smtClean="0">
                <a:solidFill>
                  <a:srgbClr val="FF0000"/>
                </a:solidFill>
              </a:rPr>
              <a:t>(54%)</a:t>
            </a:r>
          </a:p>
          <a:p>
            <a:r>
              <a:rPr lang="hr-HR" dirty="0" smtClean="0"/>
              <a:t>Najviše – Šimudvarac, Lovrenčić, P. Videk, S. Videk, Bešenić, Glück, Hrvoj, Kuhar, Novosel, Đanić, Rod</a:t>
            </a:r>
            <a:endParaRPr lang="hr-H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daje</a:t>
            </a:r>
            <a:r>
              <a:rPr lang="en-GB" dirty="0" smtClean="0"/>
              <a:t> </a:t>
            </a:r>
            <a:r>
              <a:rPr lang="en-GB" dirty="0" err="1" smtClean="0"/>
              <a:t>učenicima</a:t>
            </a:r>
            <a:r>
              <a:rPr lang="en-GB" dirty="0" smtClean="0"/>
              <a:t> </a:t>
            </a:r>
            <a:r>
              <a:rPr lang="en-GB" dirty="0" err="1" smtClean="0"/>
              <a:t>priliku</a:t>
            </a:r>
            <a:r>
              <a:rPr lang="en-GB" dirty="0" smtClean="0"/>
              <a:t> </a:t>
            </a:r>
            <a:r>
              <a:rPr lang="en-GB" dirty="0" err="1" smtClean="0"/>
              <a:t>da</a:t>
            </a:r>
            <a:r>
              <a:rPr lang="en-GB" dirty="0" smtClean="0"/>
              <a:t> </a:t>
            </a:r>
            <a:r>
              <a:rPr lang="en-GB" dirty="0" err="1" smtClean="0"/>
              <a:t>sami</a:t>
            </a:r>
            <a:r>
              <a:rPr lang="en-GB" dirty="0" smtClean="0"/>
              <a:t> </a:t>
            </a:r>
            <a:r>
              <a:rPr lang="en-GB" dirty="0" err="1" smtClean="0"/>
              <a:t>ocijene</a:t>
            </a:r>
            <a:r>
              <a:rPr lang="en-GB" dirty="0" smtClean="0"/>
              <a:t> </a:t>
            </a:r>
            <a:r>
              <a:rPr lang="en-GB" dirty="0" err="1" smtClean="0"/>
              <a:t>svoje</a:t>
            </a:r>
            <a:r>
              <a:rPr lang="en-GB" dirty="0" smtClean="0"/>
              <a:t> </a:t>
            </a:r>
            <a:r>
              <a:rPr lang="en-GB" dirty="0" err="1" smtClean="0"/>
              <a:t>znanje</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dirty="0" smtClean="0"/>
              <a:t>3/70 </a:t>
            </a:r>
            <a:r>
              <a:rPr lang="hr-HR" dirty="0" smtClean="0">
                <a:solidFill>
                  <a:srgbClr val="FF0000"/>
                </a:solidFill>
              </a:rPr>
              <a:t>(4%) </a:t>
            </a:r>
            <a:r>
              <a:rPr lang="hr-HR" dirty="0" smtClean="0"/>
              <a:t>- Hrvoj, Sukreški, Hustnjak</a:t>
            </a:r>
          </a:p>
          <a:p>
            <a:pPr fontAlgn="base"/>
            <a:r>
              <a:rPr lang="hr-HR" dirty="0" smtClean="0"/>
              <a:t>Nitko od navedenih:</a:t>
            </a:r>
          </a:p>
          <a:p>
            <a:pPr fontAlgn="base"/>
            <a:r>
              <a:rPr lang="hr-HR" dirty="0" smtClean="0"/>
              <a:t>69% (11)</a:t>
            </a:r>
          </a:p>
          <a:p>
            <a:pPr fontAlgn="base"/>
            <a:r>
              <a:rPr lang="hr-HR" dirty="0" smtClean="0"/>
              <a:t>71% (5)</a:t>
            </a:r>
          </a:p>
          <a:p>
            <a:pPr fontAlgn="base"/>
            <a:r>
              <a:rPr lang="hr-HR" dirty="0" smtClean="0"/>
              <a:t>100% (5)</a:t>
            </a:r>
          </a:p>
          <a:p>
            <a:pPr fontAlgn="base"/>
            <a:r>
              <a:rPr lang="hr-HR" dirty="0" smtClean="0"/>
              <a:t>72% (13)</a:t>
            </a:r>
          </a:p>
          <a:p>
            <a:pPr fontAlgn="base"/>
            <a:r>
              <a:rPr lang="hr-HR" dirty="0" smtClean="0"/>
              <a:t>68% (13)</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daje</a:t>
            </a:r>
            <a:r>
              <a:rPr lang="en-GB" dirty="0" smtClean="0"/>
              <a:t> </a:t>
            </a:r>
            <a:r>
              <a:rPr lang="en-GB" dirty="0" err="1" smtClean="0"/>
              <a:t>učenicima</a:t>
            </a:r>
            <a:r>
              <a:rPr lang="en-GB" dirty="0" smtClean="0"/>
              <a:t> </a:t>
            </a:r>
            <a:r>
              <a:rPr lang="en-GB" dirty="0" err="1" smtClean="0"/>
              <a:t>priliku</a:t>
            </a:r>
            <a:r>
              <a:rPr lang="en-GB" dirty="0" smtClean="0"/>
              <a:t> (</a:t>
            </a:r>
            <a:r>
              <a:rPr lang="en-GB" dirty="0" err="1" smtClean="0"/>
              <a:t>pr</a:t>
            </a:r>
            <a:r>
              <a:rPr lang="en-GB" dirty="0" smtClean="0"/>
              <a:t>)</a:t>
            </a:r>
            <a:r>
              <a:rPr lang="en-GB" dirty="0" err="1" smtClean="0"/>
              <a:t>ocijeniti</a:t>
            </a:r>
            <a:r>
              <a:rPr lang="en-GB" dirty="0" smtClean="0"/>
              <a:t> </a:t>
            </a:r>
            <a:r>
              <a:rPr lang="en-GB" dirty="0" err="1" smtClean="0"/>
              <a:t>njegovu</a:t>
            </a:r>
            <a:r>
              <a:rPr lang="hr-HR" dirty="0" smtClean="0"/>
              <a:t>/njenu</a:t>
            </a:r>
            <a:r>
              <a:rPr lang="en-GB" dirty="0" smtClean="0"/>
              <a:t> </a:t>
            </a:r>
            <a:r>
              <a:rPr lang="en-GB" dirty="0" err="1" smtClean="0"/>
              <a:t>nastavu</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dirty="0" smtClean="0"/>
              <a:t>Nitko od navedenih:</a:t>
            </a:r>
          </a:p>
          <a:p>
            <a:r>
              <a:rPr lang="hr-HR" dirty="0" smtClean="0"/>
              <a:t>71%(5), 68%(13), 75%(3), 75%(3), 67%(4), 64%(7), 61%(14), 83%(5), 75%(6), 85%(17), 67%(12)</a:t>
            </a:r>
          </a:p>
          <a:p>
            <a:r>
              <a:rPr lang="hr-HR" b="1" dirty="0" smtClean="0"/>
              <a:t>2/70 </a:t>
            </a:r>
            <a:r>
              <a:rPr lang="hr-HR" b="1" dirty="0" smtClean="0">
                <a:solidFill>
                  <a:srgbClr val="FF0000"/>
                </a:solidFill>
              </a:rPr>
              <a:t>(3%)</a:t>
            </a:r>
            <a:r>
              <a:rPr lang="hr-HR" b="1" dirty="0" smtClean="0"/>
              <a:t> nastavnika</a:t>
            </a:r>
          </a:p>
          <a:p>
            <a:r>
              <a:rPr lang="hr-HR" dirty="0" smtClean="0"/>
              <a:t>Lovrenčić – 75%(3)</a:t>
            </a:r>
          </a:p>
          <a:p>
            <a:r>
              <a:rPr lang="hr-HR" dirty="0" smtClean="0"/>
              <a:t>Peričak – 90% (20)</a:t>
            </a:r>
          </a:p>
          <a:p>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de-DE" dirty="0" smtClean="0"/>
              <a:t>N. </a:t>
            </a:r>
            <a:r>
              <a:rPr lang="de-DE" dirty="0" err="1" smtClean="0"/>
              <a:t>ima</a:t>
            </a:r>
            <a:r>
              <a:rPr lang="de-DE" dirty="0" smtClean="0"/>
              <a:t> </a:t>
            </a:r>
            <a:r>
              <a:rPr lang="de-DE" dirty="0" err="1" smtClean="0"/>
              <a:t>razumijevanja</a:t>
            </a:r>
            <a:r>
              <a:rPr lang="de-DE" dirty="0" smtClean="0"/>
              <a:t> </a:t>
            </a:r>
            <a:r>
              <a:rPr lang="de-DE" dirty="0" err="1" smtClean="0"/>
              <a:t>za</a:t>
            </a:r>
            <a:r>
              <a:rPr lang="de-DE" dirty="0" smtClean="0"/>
              <a:t> </a:t>
            </a:r>
            <a:r>
              <a:rPr lang="de-DE" dirty="0" err="1" smtClean="0"/>
              <a:t>probleme</a:t>
            </a:r>
            <a:r>
              <a:rPr lang="de-DE" dirty="0" smtClean="0"/>
              <a:t> </a:t>
            </a:r>
            <a:r>
              <a:rPr lang="de-DE" dirty="0" err="1" smtClean="0"/>
              <a:t>učenika</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16/70 </a:t>
            </a:r>
            <a:r>
              <a:rPr lang="hr-HR" sz="3600" dirty="0" smtClean="0">
                <a:solidFill>
                  <a:srgbClr val="FF0000"/>
                </a:solidFill>
              </a:rPr>
              <a:t>(23%) </a:t>
            </a:r>
            <a:r>
              <a:rPr lang="hr-HR" sz="3600" dirty="0" smtClean="0"/>
              <a:t>nastavnika</a:t>
            </a:r>
          </a:p>
          <a:p>
            <a:pPr fontAlgn="base"/>
            <a:r>
              <a:rPr lang="hr-HR" sz="3600" dirty="0" smtClean="0"/>
              <a:t>Najviše: Aleksić, Lovrenčić, Glück, Rod, Hrvoj, Đanić</a:t>
            </a:r>
          </a:p>
          <a:p>
            <a:pPr fontAlgn="base">
              <a:buNone/>
            </a:pPr>
            <a:endParaRPr lang="hr-HR" sz="36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pred</a:t>
            </a:r>
            <a:r>
              <a:rPr lang="en-GB" dirty="0" smtClean="0"/>
              <a:t> </a:t>
            </a:r>
            <a:r>
              <a:rPr lang="en-GB" dirty="0" err="1" smtClean="0"/>
              <a:t>drugim</a:t>
            </a:r>
            <a:r>
              <a:rPr lang="en-GB" dirty="0" smtClean="0"/>
              <a:t> </a:t>
            </a:r>
            <a:r>
              <a:rPr lang="en-GB" dirty="0" err="1" smtClean="0"/>
              <a:t>učenicima</a:t>
            </a:r>
            <a:r>
              <a:rPr lang="en-GB" dirty="0" smtClean="0"/>
              <a:t> </a:t>
            </a:r>
            <a:r>
              <a:rPr lang="en-GB" dirty="0" err="1" smtClean="0"/>
              <a:t>kritizira</a:t>
            </a:r>
            <a:r>
              <a:rPr lang="en-GB" dirty="0" smtClean="0"/>
              <a:t> </a:t>
            </a:r>
            <a:r>
              <a:rPr lang="en-GB" dirty="0" err="1" smtClean="0"/>
              <a:t>osobine</a:t>
            </a:r>
            <a:r>
              <a:rPr lang="en-GB" dirty="0" smtClean="0"/>
              <a:t> </a:t>
            </a:r>
            <a:r>
              <a:rPr lang="en-GB" dirty="0" err="1" smtClean="0"/>
              <a:t>i</a:t>
            </a:r>
            <a:r>
              <a:rPr lang="en-GB" dirty="0" smtClean="0"/>
              <a:t> </a:t>
            </a:r>
            <a:r>
              <a:rPr lang="en-GB" dirty="0" err="1" smtClean="0"/>
              <a:t>postupke</a:t>
            </a:r>
            <a:r>
              <a:rPr lang="en-GB" dirty="0" smtClean="0"/>
              <a:t> </a:t>
            </a:r>
            <a:r>
              <a:rPr lang="en-GB" dirty="0" err="1" smtClean="0"/>
              <a:t>učenika</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5/70 </a:t>
            </a:r>
            <a:r>
              <a:rPr lang="hr-HR" sz="3600" dirty="0">
                <a:solidFill>
                  <a:srgbClr val="FF0000"/>
                </a:solidFill>
              </a:rPr>
              <a:t>(7</a:t>
            </a:r>
            <a:r>
              <a:rPr lang="hr-HR" sz="3600" dirty="0" smtClean="0">
                <a:solidFill>
                  <a:srgbClr val="FF0000"/>
                </a:solidFill>
              </a:rPr>
              <a:t>%) </a:t>
            </a:r>
            <a:r>
              <a:rPr lang="hr-HR" sz="3600" dirty="0" smtClean="0"/>
              <a:t>nastavnika </a:t>
            </a:r>
          </a:p>
          <a:p>
            <a:pPr fontAlgn="base"/>
            <a:r>
              <a:rPr lang="hr-HR" sz="3600" dirty="0" smtClean="0"/>
              <a:t>– Nitko od navedenih – 67%(4), 100%(5), 75%(9), 67%(4)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hr-HR" dirty="0" smtClean="0"/>
              <a:t/>
            </a:r>
            <a:br>
              <a:rPr lang="hr-HR" dirty="0" smtClean="0"/>
            </a:br>
            <a:r>
              <a:rPr lang="en-GB" dirty="0" smtClean="0"/>
              <a:t>N. se </a:t>
            </a:r>
            <a:r>
              <a:rPr lang="en-GB" dirty="0" err="1" smtClean="0"/>
              <a:t>obraća</a:t>
            </a:r>
            <a:r>
              <a:rPr lang="en-GB" dirty="0" smtClean="0"/>
              <a:t> </a:t>
            </a:r>
            <a:r>
              <a:rPr lang="en-GB" dirty="0" err="1" smtClean="0"/>
              <a:t>učenicima</a:t>
            </a:r>
            <a:r>
              <a:rPr lang="en-GB" dirty="0" smtClean="0"/>
              <a:t> s </a:t>
            </a:r>
            <a:r>
              <a:rPr lang="en-GB" dirty="0" err="1" smtClean="0"/>
              <a:t>poštovanjem</a:t>
            </a:r>
            <a:r>
              <a:rPr lang="en-GB" dirty="0" smtClean="0"/>
              <a:t> </a:t>
            </a:r>
            <a:r>
              <a:rPr lang="en-GB" dirty="0" err="1" smtClean="0"/>
              <a:t>i</a:t>
            </a:r>
            <a:r>
              <a:rPr lang="en-GB" dirty="0" smtClean="0"/>
              <a:t> </a:t>
            </a:r>
            <a:r>
              <a:rPr lang="en-GB" dirty="0" err="1" smtClean="0"/>
              <a:t>uvažavanjem</a:t>
            </a:r>
            <a:r>
              <a:rPr lang="hr-HR" dirty="0" smtClean="0"/>
              <a:t/>
            </a:r>
            <a:br>
              <a:rPr lang="hr-HR" dirty="0" smtClean="0"/>
            </a:b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21/70 </a:t>
            </a:r>
            <a:r>
              <a:rPr lang="hr-HR" sz="3600" dirty="0" smtClean="0">
                <a:solidFill>
                  <a:srgbClr val="FF0000"/>
                </a:solidFill>
              </a:rPr>
              <a:t>(</a:t>
            </a:r>
            <a:r>
              <a:rPr lang="hr-HR" sz="3600" dirty="0">
                <a:solidFill>
                  <a:srgbClr val="FF0000"/>
                </a:solidFill>
              </a:rPr>
              <a:t>30%) </a:t>
            </a:r>
            <a:r>
              <a:rPr lang="hr-HR" sz="3600" dirty="0" smtClean="0"/>
              <a:t>nastavnika</a:t>
            </a:r>
          </a:p>
          <a:p>
            <a:pPr fontAlgn="base"/>
            <a:r>
              <a:rPr lang="hr-HR" sz="3600" dirty="0" smtClean="0"/>
              <a:t>Najviše– Lovrenčić, Hrvoj, Đanić, Novosel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a:t>
            </a:r>
            <a:r>
              <a:rPr lang="en-GB" dirty="0" err="1" smtClean="0"/>
              <a:t>daje</a:t>
            </a:r>
            <a:r>
              <a:rPr lang="en-GB" dirty="0" smtClean="0"/>
              <a:t> </a:t>
            </a:r>
            <a:r>
              <a:rPr lang="en-GB" dirty="0" err="1" smtClean="0"/>
              <a:t>priliku</a:t>
            </a:r>
            <a:r>
              <a:rPr lang="en-GB" dirty="0" smtClean="0"/>
              <a:t> </a:t>
            </a:r>
            <a:r>
              <a:rPr lang="en-GB" dirty="0" err="1" smtClean="0"/>
              <a:t>učenicima</a:t>
            </a:r>
            <a:r>
              <a:rPr lang="en-GB" dirty="0" smtClean="0"/>
              <a:t> </a:t>
            </a:r>
            <a:r>
              <a:rPr lang="en-GB" dirty="0" err="1" smtClean="0"/>
              <a:t>da</a:t>
            </a:r>
            <a:r>
              <a:rPr lang="en-GB" dirty="0" smtClean="0"/>
              <a:t> </a:t>
            </a:r>
            <a:r>
              <a:rPr lang="en-GB" dirty="0" err="1" smtClean="0"/>
              <a:t>izraze</a:t>
            </a:r>
            <a:r>
              <a:rPr lang="en-GB" dirty="0" smtClean="0"/>
              <a:t> </a:t>
            </a:r>
            <a:r>
              <a:rPr lang="en-GB" dirty="0" err="1" smtClean="0"/>
              <a:t>svoje</a:t>
            </a:r>
            <a:r>
              <a:rPr lang="en-GB" dirty="0" smtClean="0"/>
              <a:t> </a:t>
            </a:r>
            <a:r>
              <a:rPr lang="en-GB" dirty="0" err="1" smtClean="0"/>
              <a:t>mišljenje</a:t>
            </a:r>
            <a:r>
              <a:rPr lang="hr-HR" dirty="0" smtClean="0"/>
              <a:t/>
            </a:r>
            <a:br>
              <a:rPr lang="hr-HR" dirty="0" smtClean="0"/>
            </a:br>
            <a:endParaRPr lang="hr-HR" dirty="0"/>
          </a:p>
        </p:txBody>
      </p:sp>
      <p:sp>
        <p:nvSpPr>
          <p:cNvPr id="3" name="Rezervirano mjesto sadržaja 2"/>
          <p:cNvSpPr>
            <a:spLocks noGrp="1"/>
          </p:cNvSpPr>
          <p:nvPr>
            <p:ph idx="1"/>
          </p:nvPr>
        </p:nvSpPr>
        <p:spPr/>
        <p:txBody>
          <a:bodyPr>
            <a:noAutofit/>
          </a:bodyPr>
          <a:lstStyle/>
          <a:p>
            <a:pPr fontAlgn="base"/>
            <a:endParaRPr lang="hr-HR" sz="3600" dirty="0" smtClean="0"/>
          </a:p>
          <a:p>
            <a:pPr fontAlgn="base"/>
            <a:r>
              <a:rPr lang="hr-HR" sz="3600" dirty="0" smtClean="0"/>
              <a:t>33/70 </a:t>
            </a:r>
            <a:r>
              <a:rPr lang="hr-HR" sz="3600" dirty="0" smtClean="0">
                <a:solidFill>
                  <a:srgbClr val="FF0000"/>
                </a:solidFill>
              </a:rPr>
              <a:t>(47%) </a:t>
            </a:r>
            <a:r>
              <a:rPr lang="hr-HR" sz="3600" dirty="0" smtClean="0"/>
              <a:t>nastavnika</a:t>
            </a:r>
          </a:p>
          <a:p>
            <a:pPr fontAlgn="base"/>
            <a:r>
              <a:rPr lang="hr-HR" sz="3600" dirty="0" smtClean="0"/>
              <a:t>Najviše – Hrvoj, Lovrenčić, Rod, Glück, Šimudvarac, Mikša, Đanić</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je </a:t>
            </a:r>
            <a:r>
              <a:rPr lang="en-GB" dirty="0" err="1" smtClean="0"/>
              <a:t>spreman</a:t>
            </a:r>
            <a:r>
              <a:rPr lang="en-GB" dirty="0" smtClean="0"/>
              <a:t> </a:t>
            </a:r>
            <a:r>
              <a:rPr lang="en-GB" dirty="0" err="1" smtClean="0"/>
              <a:t>ponovo</a:t>
            </a:r>
            <a:r>
              <a:rPr lang="en-GB" dirty="0" smtClean="0"/>
              <a:t> </a:t>
            </a:r>
            <a:r>
              <a:rPr lang="en-GB" dirty="0" err="1" smtClean="0"/>
              <a:t>objasniti</a:t>
            </a:r>
            <a:r>
              <a:rPr lang="en-GB" dirty="0" smtClean="0"/>
              <a:t> </a:t>
            </a:r>
            <a:r>
              <a:rPr lang="en-GB" dirty="0" err="1" smtClean="0"/>
              <a:t>gradivo</a:t>
            </a:r>
            <a:r>
              <a:rPr lang="en-GB" dirty="0" smtClean="0"/>
              <a:t> </a:t>
            </a:r>
            <a:r>
              <a:rPr lang="en-GB" dirty="0" err="1" smtClean="0"/>
              <a:t>ako</a:t>
            </a:r>
            <a:r>
              <a:rPr lang="en-GB" dirty="0" smtClean="0"/>
              <a:t> </a:t>
            </a:r>
            <a:r>
              <a:rPr lang="en-GB" dirty="0" err="1" smtClean="0"/>
              <a:t>učenicima</a:t>
            </a:r>
            <a:r>
              <a:rPr lang="en-GB" dirty="0" smtClean="0"/>
              <a:t> </a:t>
            </a:r>
            <a:r>
              <a:rPr lang="en-GB" dirty="0" err="1" smtClean="0"/>
              <a:t>nije</a:t>
            </a:r>
            <a:r>
              <a:rPr lang="en-GB" dirty="0" smtClean="0"/>
              <a:t> </a:t>
            </a:r>
            <a:r>
              <a:rPr lang="en-GB" dirty="0" err="1" smtClean="0"/>
              <a:t>jasno</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endParaRPr lang="hr-HR" dirty="0" smtClean="0"/>
          </a:p>
          <a:p>
            <a:r>
              <a:rPr lang="hr-HR" dirty="0" smtClean="0"/>
              <a:t>35/70 </a:t>
            </a:r>
            <a:r>
              <a:rPr lang="hr-HR" dirty="0" smtClean="0">
                <a:solidFill>
                  <a:srgbClr val="FF0000"/>
                </a:solidFill>
              </a:rPr>
              <a:t>(50%) </a:t>
            </a:r>
            <a:r>
              <a:rPr lang="hr-HR" dirty="0" smtClean="0"/>
              <a:t>nastavnika</a:t>
            </a:r>
          </a:p>
          <a:p>
            <a:r>
              <a:rPr lang="hr-HR" dirty="0" smtClean="0"/>
              <a:t>Najviše – Glück, Lovrenčić, Šimudvarac, Hrvoj, Videk S., Đanić, Aleksić, Peričak, Papić, Novosel, Franc</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lstStyle/>
          <a:p>
            <a:r>
              <a:rPr lang="hr-HR" dirty="0" smtClean="0"/>
              <a:t>28 tvrdnji</a:t>
            </a:r>
            <a:endParaRPr lang="hr-HR" dirty="0"/>
          </a:p>
        </p:txBody>
      </p:sp>
      <p:sp>
        <p:nvSpPr>
          <p:cNvPr id="3" name="Rezervirano mjesto sadržaja 2"/>
          <p:cNvSpPr>
            <a:spLocks noGrp="1"/>
          </p:cNvSpPr>
          <p:nvPr>
            <p:ph idx="1"/>
          </p:nvPr>
        </p:nvSpPr>
        <p:spPr>
          <a:xfrm>
            <a:off x="457200" y="1340768"/>
            <a:ext cx="8229600" cy="5328592"/>
          </a:xfrm>
        </p:spPr>
        <p:txBody>
          <a:bodyPr>
            <a:normAutofit lnSpcReduction="10000"/>
          </a:bodyPr>
          <a:lstStyle/>
          <a:p>
            <a:pPr fontAlgn="base"/>
            <a:r>
              <a:rPr lang="en-US" sz="3600" dirty="0" err="1" smtClean="0"/>
              <a:t>Nastavnik</a:t>
            </a:r>
            <a:r>
              <a:rPr lang="en-US" sz="3600" dirty="0" smtClean="0"/>
              <a:t> (N.) </a:t>
            </a:r>
            <a:r>
              <a:rPr lang="en-US" sz="3600" dirty="0" err="1"/>
              <a:t>predaje</a:t>
            </a:r>
            <a:r>
              <a:rPr lang="en-US" sz="3600" dirty="0"/>
              <a:t> </a:t>
            </a:r>
            <a:r>
              <a:rPr lang="en-US" sz="3600" dirty="0" err="1" smtClean="0"/>
              <a:t>zanimljivo</a:t>
            </a:r>
            <a:r>
              <a:rPr lang="en-US" sz="3600" dirty="0" smtClean="0"/>
              <a:t> </a:t>
            </a:r>
            <a:r>
              <a:rPr lang="en-US" sz="3600" dirty="0" err="1"/>
              <a:t>i</a:t>
            </a:r>
            <a:r>
              <a:rPr lang="en-US" sz="3600" dirty="0"/>
              <a:t> </a:t>
            </a:r>
            <a:r>
              <a:rPr lang="en-US" sz="3600" dirty="0" err="1" smtClean="0"/>
              <a:t>poticajno</a:t>
            </a:r>
            <a:r>
              <a:rPr lang="en-US" sz="3600" dirty="0" smtClean="0"/>
              <a:t> </a:t>
            </a:r>
            <a:endParaRPr lang="hr-HR" sz="3600" dirty="0"/>
          </a:p>
          <a:p>
            <a:pPr fontAlgn="base"/>
            <a:r>
              <a:rPr lang="en-US" sz="3600" dirty="0" smtClean="0"/>
              <a:t>N. </a:t>
            </a:r>
            <a:r>
              <a:rPr lang="en-US" sz="3600" dirty="0" err="1"/>
              <a:t>predaje</a:t>
            </a:r>
            <a:r>
              <a:rPr lang="en-US" sz="3600" dirty="0"/>
              <a:t> </a:t>
            </a:r>
            <a:r>
              <a:rPr lang="en-US" sz="3600" dirty="0" err="1" smtClean="0"/>
              <a:t>dosadno</a:t>
            </a:r>
            <a:r>
              <a:rPr lang="en-US" sz="3600" dirty="0" smtClean="0"/>
              <a:t> </a:t>
            </a:r>
            <a:r>
              <a:rPr lang="hr-HR" sz="3600" dirty="0" smtClean="0"/>
              <a:t>i</a:t>
            </a:r>
            <a:r>
              <a:rPr lang="en-US" sz="3600" dirty="0" smtClean="0"/>
              <a:t> </a:t>
            </a:r>
            <a:r>
              <a:rPr lang="en-US" sz="3600" dirty="0" err="1" smtClean="0"/>
              <a:t>jednolično</a:t>
            </a:r>
            <a:r>
              <a:rPr lang="en-US" sz="3600" dirty="0" smtClean="0"/>
              <a:t> </a:t>
            </a:r>
            <a:endParaRPr lang="hr-HR" sz="3600" dirty="0"/>
          </a:p>
          <a:p>
            <a:pPr fontAlgn="base"/>
            <a:r>
              <a:rPr lang="en-US" sz="3600" dirty="0" smtClean="0"/>
              <a:t>N. </a:t>
            </a:r>
            <a:r>
              <a:rPr lang="en-US" sz="3600" dirty="0" err="1"/>
              <a:t>koristi</a:t>
            </a:r>
            <a:r>
              <a:rPr lang="en-US" sz="3600" dirty="0"/>
              <a:t> </a:t>
            </a:r>
            <a:r>
              <a:rPr lang="en-US" sz="3600" dirty="0" err="1"/>
              <a:t>različite</a:t>
            </a:r>
            <a:r>
              <a:rPr lang="en-US" sz="3600" dirty="0"/>
              <a:t> </a:t>
            </a:r>
            <a:r>
              <a:rPr lang="en-US" sz="3600" dirty="0" err="1"/>
              <a:t>oblike</a:t>
            </a:r>
            <a:r>
              <a:rPr lang="en-US" sz="3600" dirty="0"/>
              <a:t> </a:t>
            </a:r>
            <a:r>
              <a:rPr lang="en-US" sz="3600" dirty="0" err="1"/>
              <a:t>rada</a:t>
            </a:r>
            <a:r>
              <a:rPr lang="en-US" sz="3600" dirty="0"/>
              <a:t> (</a:t>
            </a:r>
            <a:r>
              <a:rPr lang="en-US" sz="3600" dirty="0" err="1" smtClean="0"/>
              <a:t>grupni</a:t>
            </a:r>
            <a:r>
              <a:rPr lang="en-US" sz="3600" dirty="0"/>
              <a:t>, </a:t>
            </a:r>
            <a:r>
              <a:rPr lang="en-US" sz="3600" dirty="0" err="1"/>
              <a:t>rad</a:t>
            </a:r>
            <a:r>
              <a:rPr lang="en-US" sz="3600" dirty="0"/>
              <a:t> u </a:t>
            </a:r>
            <a:r>
              <a:rPr lang="en-US" sz="3600" dirty="0" err="1"/>
              <a:t>paru</a:t>
            </a:r>
            <a:r>
              <a:rPr lang="en-US" sz="3600" dirty="0"/>
              <a:t>, </a:t>
            </a:r>
            <a:r>
              <a:rPr lang="en-US" sz="3600" dirty="0" err="1"/>
              <a:t>igre</a:t>
            </a:r>
            <a:r>
              <a:rPr lang="en-US" sz="3600" dirty="0"/>
              <a:t> </a:t>
            </a:r>
            <a:r>
              <a:rPr lang="en-US" sz="3600" dirty="0" err="1"/>
              <a:t>uloga</a:t>
            </a:r>
            <a:r>
              <a:rPr lang="en-US" sz="3600" dirty="0"/>
              <a:t>..)</a:t>
            </a:r>
            <a:endParaRPr lang="hr-HR" sz="3600" dirty="0"/>
          </a:p>
          <a:p>
            <a:pPr fontAlgn="base"/>
            <a:r>
              <a:rPr lang="en-US" sz="3600" dirty="0" smtClean="0"/>
              <a:t>N. </a:t>
            </a:r>
            <a:r>
              <a:rPr lang="en-US" sz="3600" dirty="0" err="1"/>
              <a:t>previše</a:t>
            </a:r>
            <a:r>
              <a:rPr lang="en-US" sz="3600" dirty="0"/>
              <a:t> </a:t>
            </a:r>
            <a:r>
              <a:rPr lang="en-US" sz="3600" dirty="0" err="1"/>
              <a:t>sadržaja</a:t>
            </a:r>
            <a:r>
              <a:rPr lang="en-US" sz="3600" dirty="0"/>
              <a:t> </a:t>
            </a:r>
            <a:r>
              <a:rPr lang="en-US" sz="3600" dirty="0" err="1"/>
              <a:t>diktira</a:t>
            </a:r>
            <a:r>
              <a:rPr lang="en-US" sz="3600" dirty="0"/>
              <a:t> u </a:t>
            </a:r>
            <a:r>
              <a:rPr lang="en-US" sz="3600" dirty="0" err="1" smtClean="0"/>
              <a:t>bilježnicu</a:t>
            </a:r>
            <a:r>
              <a:rPr lang="hr-HR" sz="3600" dirty="0" smtClean="0"/>
              <a:t> ili prepisujemo s ploče ili folije </a:t>
            </a:r>
            <a:r>
              <a:rPr lang="en-US" sz="3600" dirty="0" smtClean="0"/>
              <a:t> </a:t>
            </a:r>
            <a:endParaRPr lang="hr-HR" sz="3600" dirty="0"/>
          </a:p>
          <a:p>
            <a:pPr fontAlgn="base"/>
            <a:r>
              <a:rPr lang="fr-FR" sz="3600" dirty="0" smtClean="0"/>
              <a:t>N. </a:t>
            </a:r>
            <a:r>
              <a:rPr lang="fr-FR" sz="3600" dirty="0"/>
              <a:t>u obradi </a:t>
            </a:r>
            <a:r>
              <a:rPr lang="fr-FR" sz="3600" dirty="0" smtClean="0"/>
              <a:t>novog </a:t>
            </a:r>
            <a:r>
              <a:rPr lang="fr-FR" sz="3600" dirty="0"/>
              <a:t>gradiva </a:t>
            </a:r>
            <a:r>
              <a:rPr lang="fr-FR" sz="3600" dirty="0" smtClean="0"/>
              <a:t>aktivno </a:t>
            </a:r>
            <a:r>
              <a:rPr lang="fr-FR" sz="3600" dirty="0"/>
              <a:t>uključuje </a:t>
            </a:r>
            <a:r>
              <a:rPr lang="fr-FR" sz="3600" dirty="0" smtClean="0"/>
              <a:t>učenike</a:t>
            </a:r>
            <a:endParaRPr lang="hr-HR"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ne </a:t>
            </a:r>
            <a:r>
              <a:rPr lang="en-GB" dirty="0" err="1" smtClean="0"/>
              <a:t>radi</a:t>
            </a:r>
            <a:r>
              <a:rPr lang="en-GB" dirty="0" smtClean="0"/>
              <a:t> </a:t>
            </a:r>
            <a:r>
              <a:rPr lang="en-GB" dirty="0" err="1" smtClean="0"/>
              <a:t>razlike</a:t>
            </a:r>
            <a:r>
              <a:rPr lang="en-GB" dirty="0" smtClean="0"/>
              <a:t> </a:t>
            </a:r>
            <a:r>
              <a:rPr lang="en-GB" dirty="0" err="1" smtClean="0"/>
              <a:t>među</a:t>
            </a:r>
            <a:r>
              <a:rPr lang="en-GB" dirty="0" smtClean="0"/>
              <a:t> </a:t>
            </a:r>
            <a:r>
              <a:rPr lang="en-GB" dirty="0" err="1" smtClean="0"/>
              <a:t>učenicima</a:t>
            </a:r>
            <a:r>
              <a:rPr lang="en-GB" dirty="0" smtClean="0"/>
              <a:t> </a:t>
            </a:r>
            <a:r>
              <a:rPr lang="en-GB" dirty="0" err="1" smtClean="0"/>
              <a:t>i</a:t>
            </a:r>
            <a:r>
              <a:rPr lang="en-GB" dirty="0" smtClean="0"/>
              <a:t> </a:t>
            </a:r>
            <a:r>
              <a:rPr lang="en-GB" dirty="0" err="1" smtClean="0"/>
              <a:t>nema</a:t>
            </a:r>
            <a:r>
              <a:rPr lang="en-GB" dirty="0" smtClean="0"/>
              <a:t> “</a:t>
            </a:r>
            <a:r>
              <a:rPr lang="en-GB" dirty="0" err="1" smtClean="0"/>
              <a:t>miljenike</a:t>
            </a:r>
            <a:r>
              <a:rPr lang="en-GB"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endParaRPr lang="hr-HR" dirty="0" smtClean="0"/>
          </a:p>
          <a:p>
            <a:r>
              <a:rPr lang="hr-HR" dirty="0" smtClean="0"/>
              <a:t>8/70 </a:t>
            </a:r>
            <a:r>
              <a:rPr lang="hr-HR" dirty="0" smtClean="0">
                <a:solidFill>
                  <a:srgbClr val="FF0000"/>
                </a:solidFill>
              </a:rPr>
              <a:t>(11%) </a:t>
            </a:r>
            <a:r>
              <a:rPr lang="hr-HR" dirty="0" smtClean="0"/>
              <a:t>nastavnika</a:t>
            </a:r>
          </a:p>
          <a:p>
            <a:r>
              <a:rPr lang="hr-HR" dirty="0" smtClean="0"/>
              <a:t>Najviše – Lovrenčić, Hrvoj, Glück, Đanić</a:t>
            </a:r>
            <a:endParaRPr lang="hr-H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en-GB" dirty="0" smtClean="0"/>
              <a:t>N. je </a:t>
            </a:r>
            <a:r>
              <a:rPr lang="en-GB" dirty="0" err="1" smtClean="0"/>
              <a:t>spreman</a:t>
            </a:r>
            <a:r>
              <a:rPr lang="en-GB" dirty="0" smtClean="0"/>
              <a:t> </a:t>
            </a:r>
            <a:r>
              <a:rPr lang="en-GB" dirty="0" err="1" smtClean="0"/>
              <a:t>pomoći</a:t>
            </a:r>
            <a:r>
              <a:rPr lang="en-GB" dirty="0" smtClean="0"/>
              <a:t> </a:t>
            </a:r>
            <a:r>
              <a:rPr lang="en-GB" dirty="0" err="1" smtClean="0"/>
              <a:t>učenicima</a:t>
            </a:r>
            <a:r>
              <a:rPr lang="en-GB" dirty="0" smtClean="0"/>
              <a:t> u </a:t>
            </a:r>
            <a:r>
              <a:rPr lang="en-GB" dirty="0" err="1" smtClean="0"/>
              <a:t>svladavanju</a:t>
            </a:r>
            <a:r>
              <a:rPr lang="en-GB" dirty="0" smtClean="0"/>
              <a:t> </a:t>
            </a:r>
            <a:r>
              <a:rPr lang="en-GB" dirty="0" err="1" smtClean="0"/>
              <a:t>gradiva</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endParaRPr lang="hr-HR" dirty="0" smtClean="0"/>
          </a:p>
          <a:p>
            <a:r>
              <a:rPr lang="hr-HR" dirty="0" smtClean="0"/>
              <a:t>35/70 </a:t>
            </a:r>
            <a:r>
              <a:rPr lang="hr-HR" dirty="0" smtClean="0">
                <a:solidFill>
                  <a:srgbClr val="FF0000"/>
                </a:solidFill>
              </a:rPr>
              <a:t>(50%) </a:t>
            </a:r>
            <a:r>
              <a:rPr lang="hr-HR" dirty="0" smtClean="0"/>
              <a:t>nastavnika</a:t>
            </a:r>
          </a:p>
          <a:p>
            <a:r>
              <a:rPr lang="hr-HR" dirty="0" smtClean="0"/>
              <a:t>Najviše – Glück, Lovrenčić, Hrvoj, Rod, Đanić</a:t>
            </a:r>
            <a:endParaRPr lang="hr-H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en-GB" dirty="0" smtClean="0"/>
              <a:t>N. </a:t>
            </a:r>
            <a:r>
              <a:rPr lang="en-GB" dirty="0" err="1" smtClean="0"/>
              <a:t>nikada</a:t>
            </a:r>
            <a:r>
              <a:rPr lang="en-GB" dirty="0" smtClean="0"/>
              <a:t> ne </a:t>
            </a:r>
            <a:r>
              <a:rPr lang="en-GB" dirty="0" err="1" smtClean="0"/>
              <a:t>kasni</a:t>
            </a:r>
            <a:r>
              <a:rPr lang="en-GB" dirty="0" smtClean="0"/>
              <a:t> </a:t>
            </a:r>
            <a:r>
              <a:rPr lang="en-GB" dirty="0" err="1" smtClean="0"/>
              <a:t>na</a:t>
            </a:r>
            <a:r>
              <a:rPr lang="en-GB" dirty="0" smtClean="0"/>
              <a:t> sat</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sz="3600" dirty="0" smtClean="0"/>
              <a:t>23/70 </a:t>
            </a:r>
            <a:r>
              <a:rPr lang="hr-HR" sz="3600" dirty="0" smtClean="0">
                <a:solidFill>
                  <a:srgbClr val="FF0000"/>
                </a:solidFill>
              </a:rPr>
              <a:t>(33%) </a:t>
            </a:r>
            <a:r>
              <a:rPr lang="hr-HR" sz="3600" dirty="0" smtClean="0"/>
              <a:t>nastavnika</a:t>
            </a:r>
          </a:p>
          <a:p>
            <a:pPr fontAlgn="base"/>
            <a:r>
              <a:rPr lang="hr-HR" sz="3600" dirty="0" smtClean="0"/>
              <a:t>Najviše – Mikša, Lovrenčić, Glück, Hustnjak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en-GB" dirty="0" smtClean="0"/>
              <a:t>N. </a:t>
            </a:r>
            <a:r>
              <a:rPr lang="en-GB" dirty="0" err="1" smtClean="0"/>
              <a:t>često</a:t>
            </a:r>
            <a:r>
              <a:rPr lang="en-GB" dirty="0" smtClean="0"/>
              <a:t> </a:t>
            </a:r>
            <a:r>
              <a:rPr lang="en-GB" dirty="0" err="1" smtClean="0"/>
              <a:t>kasni</a:t>
            </a:r>
            <a:r>
              <a:rPr lang="en-GB" dirty="0" smtClean="0"/>
              <a:t> </a:t>
            </a:r>
            <a:r>
              <a:rPr lang="en-GB" dirty="0" err="1" smtClean="0"/>
              <a:t>na</a:t>
            </a:r>
            <a:r>
              <a:rPr lang="en-GB" dirty="0" smtClean="0"/>
              <a:t> </a:t>
            </a:r>
            <a:r>
              <a:rPr lang="en-GB" dirty="0" err="1" smtClean="0"/>
              <a:t>nastavni</a:t>
            </a:r>
            <a:r>
              <a:rPr lang="en-GB" dirty="0" smtClean="0"/>
              <a:t> sat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sz="3600" dirty="0" smtClean="0"/>
              <a:t>3/70 </a:t>
            </a:r>
            <a:r>
              <a:rPr lang="hr-HR" sz="3600" dirty="0" smtClean="0">
                <a:solidFill>
                  <a:srgbClr val="FF0000"/>
                </a:solidFill>
              </a:rPr>
              <a:t>(4%) </a:t>
            </a:r>
            <a:r>
              <a:rPr lang="hr-HR" sz="3600" dirty="0" smtClean="0"/>
              <a:t>nastavnika, od toga 1 u tri razreda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de-DE" dirty="0" smtClean="0"/>
              <a:t>N. </a:t>
            </a:r>
            <a:r>
              <a:rPr lang="de-DE" dirty="0" err="1" smtClean="0"/>
              <a:t>pod</a:t>
            </a:r>
            <a:r>
              <a:rPr lang="de-DE" dirty="0" smtClean="0"/>
              <a:t> </a:t>
            </a:r>
            <a:r>
              <a:rPr lang="de-DE" dirty="0" err="1" smtClean="0"/>
              <a:t>nastavom</a:t>
            </a:r>
            <a:r>
              <a:rPr lang="de-DE" dirty="0" smtClean="0"/>
              <a:t> </a:t>
            </a:r>
            <a:r>
              <a:rPr lang="de-DE" dirty="0" err="1" smtClean="0"/>
              <a:t>koristi</a:t>
            </a:r>
            <a:r>
              <a:rPr lang="de-DE" dirty="0" smtClean="0"/>
              <a:t> </a:t>
            </a:r>
            <a:r>
              <a:rPr lang="de-DE" dirty="0" err="1" smtClean="0"/>
              <a:t>mobitel</a:t>
            </a:r>
            <a:r>
              <a:rPr lang="de-DE"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de-DE" sz="3600" dirty="0" smtClean="0"/>
              <a:t> </a:t>
            </a:r>
            <a:r>
              <a:rPr lang="hr-HR" sz="3600" dirty="0" smtClean="0"/>
              <a:t>2/70 </a:t>
            </a:r>
            <a:r>
              <a:rPr lang="hr-HR" sz="3600" dirty="0" smtClean="0">
                <a:solidFill>
                  <a:srgbClr val="FF0000"/>
                </a:solidFill>
              </a:rPr>
              <a:t>(3%) </a:t>
            </a:r>
            <a:r>
              <a:rPr lang="hr-HR" sz="3600" dirty="0" smtClean="0"/>
              <a:t>nastavnika</a:t>
            </a:r>
          </a:p>
          <a:p>
            <a:pPr fontAlgn="base"/>
            <a:r>
              <a:rPr lang="hr-HR" sz="3600" dirty="0" smtClean="0"/>
              <a:t>U 9/24 razreda – nitko od navedenih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de-DE" dirty="0" smtClean="0"/>
              <a:t>N. pod nastavom čita novine</a:t>
            </a:r>
            <a:r>
              <a:rPr lang="hr-HR" dirty="0" smtClean="0"/>
              <a:t> ili knjigu</a:t>
            </a:r>
            <a:r>
              <a:rPr lang="de-DE"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r>
              <a:rPr lang="hr-HR" sz="3600" dirty="0" smtClean="0"/>
              <a:t>20/24 razreda – nitko od navedenih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
            </a:r>
            <a:br>
              <a:rPr lang="hr-HR" dirty="0" smtClean="0"/>
            </a:br>
            <a:r>
              <a:rPr lang="de-DE" dirty="0" smtClean="0"/>
              <a:t>N. </a:t>
            </a:r>
            <a:r>
              <a:rPr lang="de-DE" dirty="0" err="1" smtClean="0"/>
              <a:t>pod</a:t>
            </a:r>
            <a:r>
              <a:rPr lang="de-DE" dirty="0" smtClean="0"/>
              <a:t> </a:t>
            </a:r>
            <a:r>
              <a:rPr lang="de-DE" dirty="0" err="1" smtClean="0"/>
              <a:t>nastavom</a:t>
            </a:r>
            <a:r>
              <a:rPr lang="de-DE" dirty="0" smtClean="0"/>
              <a:t> </a:t>
            </a:r>
            <a:r>
              <a:rPr lang="de-DE" dirty="0" err="1" smtClean="0"/>
              <a:t>često</a:t>
            </a:r>
            <a:r>
              <a:rPr lang="de-DE" dirty="0" smtClean="0"/>
              <a:t> </a:t>
            </a:r>
            <a:r>
              <a:rPr lang="de-DE" dirty="0" err="1" smtClean="0"/>
              <a:t>izlazi</a:t>
            </a:r>
            <a:r>
              <a:rPr lang="de-DE" dirty="0" smtClean="0"/>
              <a:t> </a:t>
            </a:r>
            <a:r>
              <a:rPr lang="de-DE" dirty="0" err="1" smtClean="0"/>
              <a:t>iz</a:t>
            </a:r>
            <a:r>
              <a:rPr lang="de-DE" dirty="0" smtClean="0"/>
              <a:t> </a:t>
            </a:r>
            <a:r>
              <a:rPr lang="de-DE" dirty="0" err="1" smtClean="0"/>
              <a:t>učionice</a:t>
            </a:r>
            <a:r>
              <a:rPr lang="de-DE" dirty="0" smtClean="0"/>
              <a:t> </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pPr fontAlgn="base"/>
            <a:endParaRPr lang="hr-HR" sz="3600" dirty="0" smtClean="0"/>
          </a:p>
          <a:p>
            <a:pPr fontAlgn="base"/>
            <a:r>
              <a:rPr lang="hr-HR" sz="3600" dirty="0" smtClean="0"/>
              <a:t>17/24 razreda – nitko od navedenih</a:t>
            </a:r>
          </a:p>
          <a:p>
            <a:pPr fontAlgn="base"/>
            <a:r>
              <a:rPr lang="hr-HR" sz="3600" dirty="0" smtClean="0"/>
              <a:t>1/70 nastavnika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fontScale="90000"/>
          </a:bodyPr>
          <a:lstStyle/>
          <a:p>
            <a:pPr algn="l"/>
            <a:r>
              <a:rPr lang="hr-HR" dirty="0"/>
              <a:t>Označi nastavnika čiju nastavu smatraš kvalitetnom ako to podrazumijeva da razumiješ gradivo koje objašnjava, lako učiš i pamtiš na satu, imaš mogućnost aktivnog sudjelovanja, zanimljivo ti je, zabavno, želiš učiti taj predmet i vidiš koristi od tog predmeta za svoj budući život</a:t>
            </a:r>
          </a:p>
        </p:txBody>
      </p:sp>
    </p:spTree>
    <p:extLst>
      <p:ext uri="{BB962C8B-B14F-4D97-AF65-F5344CB8AC3E}">
        <p14:creationId xmlns:p14="http://schemas.microsoft.com/office/powerpoint/2010/main" val="1475437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smtClean="0"/>
          </a:p>
          <a:p>
            <a:r>
              <a:rPr lang="hr-HR" dirty="0" smtClean="0"/>
              <a:t>32/70 </a:t>
            </a:r>
            <a:r>
              <a:rPr lang="hr-HR" dirty="0" smtClean="0">
                <a:solidFill>
                  <a:srgbClr val="FF0000"/>
                </a:solidFill>
              </a:rPr>
              <a:t>(46%) </a:t>
            </a:r>
            <a:r>
              <a:rPr lang="hr-HR" dirty="0" smtClean="0"/>
              <a:t>nastavnika</a:t>
            </a:r>
          </a:p>
          <a:p>
            <a:r>
              <a:rPr lang="hr-HR" dirty="0" smtClean="0"/>
              <a:t>Najviše – Mikša, Bujanić, Lovrenčić, Papić, Aleksić, Hrvoj, Balen, Novosel, Bešenić, Čajko, Đanić, Rod, Labaš</a:t>
            </a:r>
          </a:p>
        </p:txBody>
      </p:sp>
    </p:spTree>
    <p:extLst>
      <p:ext uri="{BB962C8B-B14F-4D97-AF65-F5344CB8AC3E}">
        <p14:creationId xmlns:p14="http://schemas.microsoft.com/office/powerpoint/2010/main" val="988324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Anketa – stručni učitelji</a:t>
            </a:r>
            <a:endParaRPr lang="hr-HR" dirty="0"/>
          </a:p>
        </p:txBody>
      </p:sp>
      <p:sp>
        <p:nvSpPr>
          <p:cNvPr id="3" name="Subtitle 2"/>
          <p:cNvSpPr>
            <a:spLocks noGrp="1"/>
          </p:cNvSpPr>
          <p:nvPr>
            <p:ph type="subTitle" idx="1"/>
          </p:nvPr>
        </p:nvSpPr>
        <p:spPr/>
        <p:txBody>
          <a:bodyPr/>
          <a:lstStyle/>
          <a:p>
            <a:r>
              <a:rPr lang="hr-HR" dirty="0" smtClean="0"/>
              <a:t>Samovrednovanje i kvaliteta 2013./2014.</a:t>
            </a:r>
            <a:endParaRPr lang="hr-HR" dirty="0"/>
          </a:p>
        </p:txBody>
      </p:sp>
    </p:spTree>
    <p:extLst>
      <p:ext uri="{BB962C8B-B14F-4D97-AF65-F5344CB8AC3E}">
        <p14:creationId xmlns:p14="http://schemas.microsoft.com/office/powerpoint/2010/main" val="187554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23528" y="692696"/>
            <a:ext cx="8229600" cy="5832648"/>
          </a:xfrm>
        </p:spPr>
        <p:txBody>
          <a:bodyPr>
            <a:noAutofit/>
          </a:bodyPr>
          <a:lstStyle/>
          <a:p>
            <a:pPr fontAlgn="base"/>
            <a:r>
              <a:rPr lang="fr-FR" sz="3600" dirty="0" smtClean="0"/>
              <a:t>N. se priprema za sat i koristi različite izvore znanja (fotografije, skice, modeli, filmovi, časopisi...)</a:t>
            </a:r>
            <a:endParaRPr lang="hr-HR" sz="3600" dirty="0" smtClean="0"/>
          </a:p>
          <a:p>
            <a:pPr fontAlgn="base"/>
            <a:r>
              <a:rPr lang="fr-FR" sz="3600" dirty="0" smtClean="0"/>
              <a:t>N. koristi humor u nastavi</a:t>
            </a:r>
            <a:endParaRPr lang="hr-HR" sz="3600" dirty="0" smtClean="0"/>
          </a:p>
          <a:p>
            <a:pPr fontAlgn="base"/>
            <a:r>
              <a:rPr lang="fr-FR" sz="3600" dirty="0" smtClean="0"/>
              <a:t>N. uspijeva održati disciplinu u razredu</a:t>
            </a:r>
            <a:endParaRPr lang="hr-HR" sz="3600" dirty="0" smtClean="0"/>
          </a:p>
          <a:p>
            <a:pPr fontAlgn="base"/>
            <a:r>
              <a:rPr lang="fr-FR" sz="3600" dirty="0" smtClean="0"/>
              <a:t>N. ne uspijeva održati disciplinu u razredu</a:t>
            </a:r>
            <a:endParaRPr lang="hr-HR" sz="3600" dirty="0" smtClean="0"/>
          </a:p>
          <a:p>
            <a:pPr fontAlgn="base"/>
            <a:r>
              <a:rPr lang="hr-HR" sz="3600" dirty="0" smtClean="0"/>
              <a:t>N. uspješno rješava probleme s pojedincima koji učestalo ometaju nastavni proces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Ispitanici</a:t>
            </a:r>
            <a:endParaRPr lang="hr-HR" dirty="0"/>
          </a:p>
        </p:txBody>
      </p:sp>
      <p:sp>
        <p:nvSpPr>
          <p:cNvPr id="3" name="Content Placeholder 2"/>
          <p:cNvSpPr>
            <a:spLocks noGrp="1"/>
          </p:cNvSpPr>
          <p:nvPr>
            <p:ph idx="1"/>
          </p:nvPr>
        </p:nvSpPr>
        <p:spPr/>
        <p:txBody>
          <a:bodyPr>
            <a:normAutofit/>
          </a:bodyPr>
          <a:lstStyle/>
          <a:p>
            <a:r>
              <a:rPr lang="hr-HR" dirty="0" smtClean="0"/>
              <a:t>242 učenika svih razreda trogodišnjih programa </a:t>
            </a:r>
            <a:endParaRPr lang="hr-HR" dirty="0"/>
          </a:p>
          <a:p>
            <a:r>
              <a:rPr lang="hr-HR" dirty="0" smtClean="0"/>
              <a:t>17 tvrdnji s mogućim odgovorima „potpuno se slažem, djelomično se slažem, ne slažem se” i 1 otvoreno pitanje „da možeš, što bi promijenio u praktičnoj nastavi?”</a:t>
            </a:r>
          </a:p>
          <a:p>
            <a:endParaRPr lang="hr-HR" dirty="0"/>
          </a:p>
          <a:p>
            <a:r>
              <a:rPr lang="hr-HR" dirty="0" smtClean="0"/>
              <a:t>Obuhvaćeno 14 stručnih učitelja</a:t>
            </a:r>
            <a:endParaRPr lang="hr-HR" dirty="0"/>
          </a:p>
        </p:txBody>
      </p:sp>
    </p:spTree>
    <p:extLst>
      <p:ext uri="{BB962C8B-B14F-4D97-AF65-F5344CB8AC3E}">
        <p14:creationId xmlns:p14="http://schemas.microsoft.com/office/powerpoint/2010/main" val="1994316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dobro poznaje struku koju nas poučava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p:txBody>
      </p:sp>
      <p:graphicFrame>
        <p:nvGraphicFramePr>
          <p:cNvPr id="10" name="Table 9"/>
          <p:cNvGraphicFramePr>
            <a:graphicFrameLocks noGrp="1"/>
          </p:cNvGraphicFramePr>
          <p:nvPr>
            <p:extLst>
              <p:ext uri="{D42A27DB-BD31-4B8C-83A1-F6EECF244321}">
                <p14:modId xmlns:p14="http://schemas.microsoft.com/office/powerpoint/2010/main" val="3244940494"/>
              </p:ext>
            </p:extLst>
          </p:nvPr>
        </p:nvGraphicFramePr>
        <p:xfrm>
          <a:off x="755584" y="2348882"/>
          <a:ext cx="7848870" cy="3006996"/>
        </p:xfrm>
        <a:graphic>
          <a:graphicData uri="http://schemas.openxmlformats.org/drawingml/2006/table">
            <a:tbl>
              <a:tblPr firstRow="1" firstCol="1" bandRow="1">
                <a:tableStyleId>{5C22544A-7EE6-4342-B048-85BDC9FD1C3A}</a:tableStyleId>
              </a:tblPr>
              <a:tblGrid>
                <a:gridCol w="869807">
                  <a:extLst>
                    <a:ext uri="{9D8B030D-6E8A-4147-A177-3AD203B41FA5}">
                      <a16:colId xmlns:a16="http://schemas.microsoft.com/office/drawing/2014/main" val="20000"/>
                    </a:ext>
                  </a:extLst>
                </a:gridCol>
                <a:gridCol w="536851">
                  <a:extLst>
                    <a:ext uri="{9D8B030D-6E8A-4147-A177-3AD203B41FA5}">
                      <a16:colId xmlns:a16="http://schemas.microsoft.com/office/drawing/2014/main" val="20001"/>
                    </a:ext>
                  </a:extLst>
                </a:gridCol>
                <a:gridCol w="536851">
                  <a:extLst>
                    <a:ext uri="{9D8B030D-6E8A-4147-A177-3AD203B41FA5}">
                      <a16:colId xmlns:a16="http://schemas.microsoft.com/office/drawing/2014/main" val="20002"/>
                    </a:ext>
                  </a:extLst>
                </a:gridCol>
                <a:gridCol w="536851">
                  <a:extLst>
                    <a:ext uri="{9D8B030D-6E8A-4147-A177-3AD203B41FA5}">
                      <a16:colId xmlns:a16="http://schemas.microsoft.com/office/drawing/2014/main" val="20003"/>
                    </a:ext>
                  </a:extLst>
                </a:gridCol>
                <a:gridCol w="536851">
                  <a:extLst>
                    <a:ext uri="{9D8B030D-6E8A-4147-A177-3AD203B41FA5}">
                      <a16:colId xmlns:a16="http://schemas.microsoft.com/office/drawing/2014/main" val="20004"/>
                    </a:ext>
                  </a:extLst>
                </a:gridCol>
                <a:gridCol w="536851">
                  <a:extLst>
                    <a:ext uri="{9D8B030D-6E8A-4147-A177-3AD203B41FA5}">
                      <a16:colId xmlns:a16="http://schemas.microsoft.com/office/drawing/2014/main" val="20005"/>
                    </a:ext>
                  </a:extLst>
                </a:gridCol>
                <a:gridCol w="536851">
                  <a:extLst>
                    <a:ext uri="{9D8B030D-6E8A-4147-A177-3AD203B41FA5}">
                      <a16:colId xmlns:a16="http://schemas.microsoft.com/office/drawing/2014/main" val="20006"/>
                    </a:ext>
                  </a:extLst>
                </a:gridCol>
                <a:gridCol w="536851">
                  <a:extLst>
                    <a:ext uri="{9D8B030D-6E8A-4147-A177-3AD203B41FA5}">
                      <a16:colId xmlns:a16="http://schemas.microsoft.com/office/drawing/2014/main" val="20007"/>
                    </a:ext>
                  </a:extLst>
                </a:gridCol>
                <a:gridCol w="536851">
                  <a:extLst>
                    <a:ext uri="{9D8B030D-6E8A-4147-A177-3AD203B41FA5}">
                      <a16:colId xmlns:a16="http://schemas.microsoft.com/office/drawing/2014/main" val="20008"/>
                    </a:ext>
                  </a:extLst>
                </a:gridCol>
                <a:gridCol w="536851">
                  <a:extLst>
                    <a:ext uri="{9D8B030D-6E8A-4147-A177-3AD203B41FA5}">
                      <a16:colId xmlns:a16="http://schemas.microsoft.com/office/drawing/2014/main" val="20009"/>
                    </a:ext>
                  </a:extLst>
                </a:gridCol>
                <a:gridCol w="536851">
                  <a:extLst>
                    <a:ext uri="{9D8B030D-6E8A-4147-A177-3AD203B41FA5}">
                      <a16:colId xmlns:a16="http://schemas.microsoft.com/office/drawing/2014/main" val="20010"/>
                    </a:ext>
                  </a:extLst>
                </a:gridCol>
                <a:gridCol w="536851">
                  <a:extLst>
                    <a:ext uri="{9D8B030D-6E8A-4147-A177-3AD203B41FA5}">
                      <a16:colId xmlns:a16="http://schemas.microsoft.com/office/drawing/2014/main" val="20011"/>
                    </a:ext>
                  </a:extLst>
                </a:gridCol>
                <a:gridCol w="536851">
                  <a:extLst>
                    <a:ext uri="{9D8B030D-6E8A-4147-A177-3AD203B41FA5}">
                      <a16:colId xmlns:a16="http://schemas.microsoft.com/office/drawing/2014/main" val="20012"/>
                    </a:ext>
                  </a:extLst>
                </a:gridCol>
                <a:gridCol w="536851">
                  <a:extLst>
                    <a:ext uri="{9D8B030D-6E8A-4147-A177-3AD203B41FA5}">
                      <a16:colId xmlns:a16="http://schemas.microsoft.com/office/drawing/2014/main" val="20013"/>
                    </a:ext>
                  </a:extLst>
                </a:gridCol>
              </a:tblGrid>
              <a:tr h="37781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66974">
                <a:tc>
                  <a:txBody>
                    <a:bodyPr/>
                    <a:lstStyle/>
                    <a:p>
                      <a:pPr>
                        <a:lnSpc>
                          <a:spcPct val="107000"/>
                        </a:lnSpc>
                        <a:spcAft>
                          <a:spcPts val="0"/>
                        </a:spcAft>
                      </a:pPr>
                      <a:r>
                        <a:rPr lang="hr-HR" sz="1000">
                          <a:effectLst/>
                        </a:rPr>
                        <a:t>Broj učenika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02742">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756720">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02742">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276184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vješto prenosi svoje znanje na nas</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2068457177"/>
              </p:ext>
            </p:extLst>
          </p:nvPr>
        </p:nvGraphicFramePr>
        <p:xfrm>
          <a:off x="611560" y="2420888"/>
          <a:ext cx="7992892" cy="3312368"/>
        </p:xfrm>
        <a:graphic>
          <a:graphicData uri="http://schemas.openxmlformats.org/drawingml/2006/table">
            <a:tbl>
              <a:tblPr firstRow="1" firstCol="1" bandRow="1">
                <a:tableStyleId>{5C22544A-7EE6-4342-B048-85BDC9FD1C3A}</a:tableStyleId>
              </a:tblPr>
              <a:tblGrid>
                <a:gridCol w="885766">
                  <a:extLst>
                    <a:ext uri="{9D8B030D-6E8A-4147-A177-3AD203B41FA5}">
                      <a16:colId xmlns:a16="http://schemas.microsoft.com/office/drawing/2014/main" val="20000"/>
                    </a:ext>
                  </a:extLst>
                </a:gridCol>
                <a:gridCol w="546702">
                  <a:extLst>
                    <a:ext uri="{9D8B030D-6E8A-4147-A177-3AD203B41FA5}">
                      <a16:colId xmlns:a16="http://schemas.microsoft.com/office/drawing/2014/main" val="20001"/>
                    </a:ext>
                  </a:extLst>
                </a:gridCol>
                <a:gridCol w="546702">
                  <a:extLst>
                    <a:ext uri="{9D8B030D-6E8A-4147-A177-3AD203B41FA5}">
                      <a16:colId xmlns:a16="http://schemas.microsoft.com/office/drawing/2014/main" val="20002"/>
                    </a:ext>
                  </a:extLst>
                </a:gridCol>
                <a:gridCol w="546702">
                  <a:extLst>
                    <a:ext uri="{9D8B030D-6E8A-4147-A177-3AD203B41FA5}">
                      <a16:colId xmlns:a16="http://schemas.microsoft.com/office/drawing/2014/main" val="20003"/>
                    </a:ext>
                  </a:extLst>
                </a:gridCol>
                <a:gridCol w="546702">
                  <a:extLst>
                    <a:ext uri="{9D8B030D-6E8A-4147-A177-3AD203B41FA5}">
                      <a16:colId xmlns:a16="http://schemas.microsoft.com/office/drawing/2014/main" val="20004"/>
                    </a:ext>
                  </a:extLst>
                </a:gridCol>
                <a:gridCol w="546702">
                  <a:extLst>
                    <a:ext uri="{9D8B030D-6E8A-4147-A177-3AD203B41FA5}">
                      <a16:colId xmlns:a16="http://schemas.microsoft.com/office/drawing/2014/main" val="20005"/>
                    </a:ext>
                  </a:extLst>
                </a:gridCol>
                <a:gridCol w="546702">
                  <a:extLst>
                    <a:ext uri="{9D8B030D-6E8A-4147-A177-3AD203B41FA5}">
                      <a16:colId xmlns:a16="http://schemas.microsoft.com/office/drawing/2014/main" val="20006"/>
                    </a:ext>
                  </a:extLst>
                </a:gridCol>
                <a:gridCol w="546702">
                  <a:extLst>
                    <a:ext uri="{9D8B030D-6E8A-4147-A177-3AD203B41FA5}">
                      <a16:colId xmlns:a16="http://schemas.microsoft.com/office/drawing/2014/main" val="20007"/>
                    </a:ext>
                  </a:extLst>
                </a:gridCol>
                <a:gridCol w="546702">
                  <a:extLst>
                    <a:ext uri="{9D8B030D-6E8A-4147-A177-3AD203B41FA5}">
                      <a16:colId xmlns:a16="http://schemas.microsoft.com/office/drawing/2014/main" val="20008"/>
                    </a:ext>
                  </a:extLst>
                </a:gridCol>
                <a:gridCol w="546702">
                  <a:extLst>
                    <a:ext uri="{9D8B030D-6E8A-4147-A177-3AD203B41FA5}">
                      <a16:colId xmlns:a16="http://schemas.microsoft.com/office/drawing/2014/main" val="20009"/>
                    </a:ext>
                  </a:extLst>
                </a:gridCol>
                <a:gridCol w="546702">
                  <a:extLst>
                    <a:ext uri="{9D8B030D-6E8A-4147-A177-3AD203B41FA5}">
                      <a16:colId xmlns:a16="http://schemas.microsoft.com/office/drawing/2014/main" val="20010"/>
                    </a:ext>
                  </a:extLst>
                </a:gridCol>
                <a:gridCol w="546702">
                  <a:extLst>
                    <a:ext uri="{9D8B030D-6E8A-4147-A177-3AD203B41FA5}">
                      <a16:colId xmlns:a16="http://schemas.microsoft.com/office/drawing/2014/main" val="20011"/>
                    </a:ext>
                  </a:extLst>
                </a:gridCol>
                <a:gridCol w="546702">
                  <a:extLst>
                    <a:ext uri="{9D8B030D-6E8A-4147-A177-3AD203B41FA5}">
                      <a16:colId xmlns:a16="http://schemas.microsoft.com/office/drawing/2014/main" val="20012"/>
                    </a:ext>
                  </a:extLst>
                </a:gridCol>
                <a:gridCol w="546702">
                  <a:extLst>
                    <a:ext uri="{9D8B030D-6E8A-4147-A177-3AD203B41FA5}">
                      <a16:colId xmlns:a16="http://schemas.microsoft.com/office/drawing/2014/main" val="20013"/>
                    </a:ext>
                  </a:extLst>
                </a:gridCol>
              </a:tblGrid>
              <a:tr h="427650">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32944">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21/19</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95428">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2"/>
                  </a:ext>
                </a:extLst>
              </a:tr>
              <a:tr h="860918">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3"/>
                  </a:ext>
                </a:extLst>
              </a:tr>
              <a:tr h="795428">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7934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r>
              <a:rPr lang="hr-HR" dirty="0" smtClean="0"/>
              <a:t/>
            </a:r>
            <a:br>
              <a:rPr lang="hr-HR" dirty="0" smtClean="0"/>
            </a:br>
            <a:r>
              <a:rPr lang="hr-HR" dirty="0"/>
              <a:t/>
            </a:r>
            <a:br>
              <a:rPr lang="hr-HR" dirty="0"/>
            </a:br>
            <a:r>
              <a:rPr lang="hr-HR" dirty="0" smtClean="0"/>
              <a:t>Instruktor </a:t>
            </a:r>
            <a:r>
              <a:rPr lang="hr-HR" dirty="0"/>
              <a:t>uspješno organizira praktičnu nastavu bez obzira na stanje alata, strojeva i opreme koju koristimo</a:t>
            </a:r>
            <a:br>
              <a:rPr lang="hr-HR" dirty="0"/>
            </a:br>
            <a:r>
              <a:rPr lang="hr-HR" dirty="0"/>
              <a:t> </a:t>
            </a:r>
            <a:br>
              <a:rPr lang="hr-HR" dirty="0"/>
            </a:br>
            <a:endParaRPr lang="hr-HR" dirty="0"/>
          </a:p>
        </p:txBody>
      </p:sp>
      <p:sp>
        <p:nvSpPr>
          <p:cNvPr id="3" name="Content Placeholder 2"/>
          <p:cNvSpPr>
            <a:spLocks noGrp="1"/>
          </p:cNvSpPr>
          <p:nvPr>
            <p:ph idx="1"/>
          </p:nvPr>
        </p:nvSpPr>
        <p:spPr>
          <a:xfrm>
            <a:off x="457200" y="2060848"/>
            <a:ext cx="8229600" cy="4065315"/>
          </a:xfrm>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313334530"/>
              </p:ext>
            </p:extLst>
          </p:nvPr>
        </p:nvGraphicFramePr>
        <p:xfrm>
          <a:off x="611559" y="2636914"/>
          <a:ext cx="8075245" cy="3146699"/>
        </p:xfrm>
        <a:graphic>
          <a:graphicData uri="http://schemas.openxmlformats.org/drawingml/2006/table">
            <a:tbl>
              <a:tblPr firstRow="1" firstCol="1" bandRow="1">
                <a:tableStyleId>{5C22544A-7EE6-4342-B048-85BDC9FD1C3A}</a:tableStyleId>
              </a:tblPr>
              <a:tblGrid>
                <a:gridCol w="894890">
                  <a:extLst>
                    <a:ext uri="{9D8B030D-6E8A-4147-A177-3AD203B41FA5}">
                      <a16:colId xmlns:a16="http://schemas.microsoft.com/office/drawing/2014/main" val="20000"/>
                    </a:ext>
                  </a:extLst>
                </a:gridCol>
                <a:gridCol w="552335">
                  <a:extLst>
                    <a:ext uri="{9D8B030D-6E8A-4147-A177-3AD203B41FA5}">
                      <a16:colId xmlns:a16="http://schemas.microsoft.com/office/drawing/2014/main" val="20001"/>
                    </a:ext>
                  </a:extLst>
                </a:gridCol>
                <a:gridCol w="552335">
                  <a:extLst>
                    <a:ext uri="{9D8B030D-6E8A-4147-A177-3AD203B41FA5}">
                      <a16:colId xmlns:a16="http://schemas.microsoft.com/office/drawing/2014/main" val="20002"/>
                    </a:ext>
                  </a:extLst>
                </a:gridCol>
                <a:gridCol w="552335">
                  <a:extLst>
                    <a:ext uri="{9D8B030D-6E8A-4147-A177-3AD203B41FA5}">
                      <a16:colId xmlns:a16="http://schemas.microsoft.com/office/drawing/2014/main" val="20003"/>
                    </a:ext>
                  </a:extLst>
                </a:gridCol>
                <a:gridCol w="552335">
                  <a:extLst>
                    <a:ext uri="{9D8B030D-6E8A-4147-A177-3AD203B41FA5}">
                      <a16:colId xmlns:a16="http://schemas.microsoft.com/office/drawing/2014/main" val="20004"/>
                    </a:ext>
                  </a:extLst>
                </a:gridCol>
                <a:gridCol w="552335">
                  <a:extLst>
                    <a:ext uri="{9D8B030D-6E8A-4147-A177-3AD203B41FA5}">
                      <a16:colId xmlns:a16="http://schemas.microsoft.com/office/drawing/2014/main" val="20005"/>
                    </a:ext>
                  </a:extLst>
                </a:gridCol>
                <a:gridCol w="552335">
                  <a:extLst>
                    <a:ext uri="{9D8B030D-6E8A-4147-A177-3AD203B41FA5}">
                      <a16:colId xmlns:a16="http://schemas.microsoft.com/office/drawing/2014/main" val="20006"/>
                    </a:ext>
                  </a:extLst>
                </a:gridCol>
                <a:gridCol w="552335">
                  <a:extLst>
                    <a:ext uri="{9D8B030D-6E8A-4147-A177-3AD203B41FA5}">
                      <a16:colId xmlns:a16="http://schemas.microsoft.com/office/drawing/2014/main" val="20007"/>
                    </a:ext>
                  </a:extLst>
                </a:gridCol>
                <a:gridCol w="552335">
                  <a:extLst>
                    <a:ext uri="{9D8B030D-6E8A-4147-A177-3AD203B41FA5}">
                      <a16:colId xmlns:a16="http://schemas.microsoft.com/office/drawing/2014/main" val="20008"/>
                    </a:ext>
                  </a:extLst>
                </a:gridCol>
                <a:gridCol w="552335">
                  <a:extLst>
                    <a:ext uri="{9D8B030D-6E8A-4147-A177-3AD203B41FA5}">
                      <a16:colId xmlns:a16="http://schemas.microsoft.com/office/drawing/2014/main" val="20009"/>
                    </a:ext>
                  </a:extLst>
                </a:gridCol>
                <a:gridCol w="552335">
                  <a:extLst>
                    <a:ext uri="{9D8B030D-6E8A-4147-A177-3AD203B41FA5}">
                      <a16:colId xmlns:a16="http://schemas.microsoft.com/office/drawing/2014/main" val="20010"/>
                    </a:ext>
                  </a:extLst>
                </a:gridCol>
                <a:gridCol w="552335">
                  <a:extLst>
                    <a:ext uri="{9D8B030D-6E8A-4147-A177-3AD203B41FA5}">
                      <a16:colId xmlns:a16="http://schemas.microsoft.com/office/drawing/2014/main" val="20011"/>
                    </a:ext>
                  </a:extLst>
                </a:gridCol>
                <a:gridCol w="552335">
                  <a:extLst>
                    <a:ext uri="{9D8B030D-6E8A-4147-A177-3AD203B41FA5}">
                      <a16:colId xmlns:a16="http://schemas.microsoft.com/office/drawing/2014/main" val="20012"/>
                    </a:ext>
                  </a:extLst>
                </a:gridCol>
                <a:gridCol w="552335">
                  <a:extLst>
                    <a:ext uri="{9D8B030D-6E8A-4147-A177-3AD203B41FA5}">
                      <a16:colId xmlns:a16="http://schemas.microsoft.com/office/drawing/2014/main" val="20013"/>
                    </a:ext>
                  </a:extLst>
                </a:gridCol>
              </a:tblGrid>
              <a:tr h="37154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8530">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91079">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92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1044463">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91079">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5367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hr-HR" sz="3600" dirty="0" smtClean="0"/>
              <a:t/>
            </a:r>
            <a:br>
              <a:rPr lang="hr-HR" sz="3600" dirty="0" smtClean="0"/>
            </a:br>
            <a:r>
              <a:rPr lang="hr-HR" sz="3600" dirty="0" smtClean="0"/>
              <a:t>Instruktor </a:t>
            </a:r>
            <a:r>
              <a:rPr lang="hr-HR" sz="3600" dirty="0"/>
              <a:t>dobro organizira redoslijed i izvođenje vježbi na praktičnoj </a:t>
            </a:r>
            <a:r>
              <a:rPr lang="hr-HR" sz="3600" dirty="0" smtClean="0"/>
              <a:t>nastavi tako </a:t>
            </a:r>
            <a:r>
              <a:rPr lang="hr-HR" sz="3600" dirty="0"/>
              <a:t>da svi više puta imamo priliku napraviti zadatak</a:t>
            </a:r>
            <a:r>
              <a:rPr lang="hr-HR" dirty="0"/>
              <a:t/>
            </a:r>
            <a:br>
              <a:rPr lang="hr-HR" dirty="0"/>
            </a:br>
            <a:endParaRPr lang="hr-HR" dirty="0"/>
          </a:p>
        </p:txBody>
      </p:sp>
      <p:sp>
        <p:nvSpPr>
          <p:cNvPr id="3" name="Content Placeholder 2"/>
          <p:cNvSpPr>
            <a:spLocks noGrp="1"/>
          </p:cNvSpPr>
          <p:nvPr>
            <p:ph idx="1"/>
          </p:nvPr>
        </p:nvSpPr>
        <p:spPr>
          <a:xfrm>
            <a:off x="457200" y="1916832"/>
            <a:ext cx="8229600" cy="4209331"/>
          </a:xfrm>
        </p:spPr>
        <p:txBody>
          <a:bodyPr>
            <a:normAutofit/>
          </a:bodyPr>
          <a:lstStyle/>
          <a:p>
            <a:pPr marL="0" indent="0">
              <a:buNone/>
            </a:pPr>
            <a:r>
              <a:rPr lang="hr-HR" dirty="0"/>
              <a:t> </a:t>
            </a:r>
          </a:p>
          <a:p>
            <a:pPr marL="0" indent="0">
              <a:buNone/>
            </a:pPr>
            <a:r>
              <a:rPr lang="hr-HR" dirty="0"/>
              <a:t> </a:t>
            </a:r>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788586537"/>
              </p:ext>
            </p:extLst>
          </p:nvPr>
        </p:nvGraphicFramePr>
        <p:xfrm>
          <a:off x="611560" y="2132856"/>
          <a:ext cx="7931237" cy="3244458"/>
        </p:xfrm>
        <a:graphic>
          <a:graphicData uri="http://schemas.openxmlformats.org/drawingml/2006/table">
            <a:tbl>
              <a:tblPr firstRow="1" firstCol="1" bandRow="1">
                <a:tableStyleId>{5C22544A-7EE6-4342-B048-85BDC9FD1C3A}</a:tableStyleId>
              </a:tblPr>
              <a:tblGrid>
                <a:gridCol w="914343">
                  <a:extLst>
                    <a:ext uri="{9D8B030D-6E8A-4147-A177-3AD203B41FA5}">
                      <a16:colId xmlns:a16="http://schemas.microsoft.com/office/drawing/2014/main" val="20000"/>
                    </a:ext>
                  </a:extLst>
                </a:gridCol>
                <a:gridCol w="539702">
                  <a:extLst>
                    <a:ext uri="{9D8B030D-6E8A-4147-A177-3AD203B41FA5}">
                      <a16:colId xmlns:a16="http://schemas.microsoft.com/office/drawing/2014/main" val="20001"/>
                    </a:ext>
                  </a:extLst>
                </a:gridCol>
                <a:gridCol w="539702">
                  <a:extLst>
                    <a:ext uri="{9D8B030D-6E8A-4147-A177-3AD203B41FA5}">
                      <a16:colId xmlns:a16="http://schemas.microsoft.com/office/drawing/2014/main" val="20002"/>
                    </a:ext>
                  </a:extLst>
                </a:gridCol>
                <a:gridCol w="539702">
                  <a:extLst>
                    <a:ext uri="{9D8B030D-6E8A-4147-A177-3AD203B41FA5}">
                      <a16:colId xmlns:a16="http://schemas.microsoft.com/office/drawing/2014/main" val="20003"/>
                    </a:ext>
                  </a:extLst>
                </a:gridCol>
                <a:gridCol w="539702">
                  <a:extLst>
                    <a:ext uri="{9D8B030D-6E8A-4147-A177-3AD203B41FA5}">
                      <a16:colId xmlns:a16="http://schemas.microsoft.com/office/drawing/2014/main" val="20004"/>
                    </a:ext>
                  </a:extLst>
                </a:gridCol>
                <a:gridCol w="539702">
                  <a:extLst>
                    <a:ext uri="{9D8B030D-6E8A-4147-A177-3AD203B41FA5}">
                      <a16:colId xmlns:a16="http://schemas.microsoft.com/office/drawing/2014/main" val="20005"/>
                    </a:ext>
                  </a:extLst>
                </a:gridCol>
                <a:gridCol w="539702">
                  <a:extLst>
                    <a:ext uri="{9D8B030D-6E8A-4147-A177-3AD203B41FA5}">
                      <a16:colId xmlns:a16="http://schemas.microsoft.com/office/drawing/2014/main" val="20006"/>
                    </a:ext>
                  </a:extLst>
                </a:gridCol>
                <a:gridCol w="539702">
                  <a:extLst>
                    <a:ext uri="{9D8B030D-6E8A-4147-A177-3AD203B41FA5}">
                      <a16:colId xmlns:a16="http://schemas.microsoft.com/office/drawing/2014/main" val="20007"/>
                    </a:ext>
                  </a:extLst>
                </a:gridCol>
                <a:gridCol w="539702">
                  <a:extLst>
                    <a:ext uri="{9D8B030D-6E8A-4147-A177-3AD203B41FA5}">
                      <a16:colId xmlns:a16="http://schemas.microsoft.com/office/drawing/2014/main" val="20008"/>
                    </a:ext>
                  </a:extLst>
                </a:gridCol>
                <a:gridCol w="539702">
                  <a:extLst>
                    <a:ext uri="{9D8B030D-6E8A-4147-A177-3AD203B41FA5}">
                      <a16:colId xmlns:a16="http://schemas.microsoft.com/office/drawing/2014/main" val="20009"/>
                    </a:ext>
                  </a:extLst>
                </a:gridCol>
                <a:gridCol w="539702">
                  <a:extLst>
                    <a:ext uri="{9D8B030D-6E8A-4147-A177-3AD203B41FA5}">
                      <a16:colId xmlns:a16="http://schemas.microsoft.com/office/drawing/2014/main" val="20010"/>
                    </a:ext>
                  </a:extLst>
                </a:gridCol>
                <a:gridCol w="539702">
                  <a:extLst>
                    <a:ext uri="{9D8B030D-6E8A-4147-A177-3AD203B41FA5}">
                      <a16:colId xmlns:a16="http://schemas.microsoft.com/office/drawing/2014/main" val="20011"/>
                    </a:ext>
                  </a:extLst>
                </a:gridCol>
                <a:gridCol w="539702">
                  <a:extLst>
                    <a:ext uri="{9D8B030D-6E8A-4147-A177-3AD203B41FA5}">
                      <a16:colId xmlns:a16="http://schemas.microsoft.com/office/drawing/2014/main" val="20012"/>
                    </a:ext>
                  </a:extLst>
                </a:gridCol>
                <a:gridCol w="540470">
                  <a:extLst>
                    <a:ext uri="{9D8B030D-6E8A-4147-A177-3AD203B41FA5}">
                      <a16:colId xmlns:a16="http://schemas.microsoft.com/office/drawing/2014/main" val="20013"/>
                    </a:ext>
                  </a:extLst>
                </a:gridCol>
              </a:tblGrid>
              <a:tr h="42658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37508">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93454">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73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793454">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93454">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507180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570186"/>
          </a:xfrm>
        </p:spPr>
        <p:txBody>
          <a:bodyPr>
            <a:normAutofit fontScale="90000"/>
          </a:bodyPr>
          <a:lstStyle/>
          <a:p>
            <a:r>
              <a:rPr lang="hr-HR" sz="3600" dirty="0" smtClean="0"/>
              <a:t/>
            </a:r>
            <a:br>
              <a:rPr lang="hr-HR" sz="3600" dirty="0" smtClean="0"/>
            </a:br>
            <a:r>
              <a:rPr lang="hr-HR" sz="3600" dirty="0" smtClean="0"/>
              <a:t>Instruktor </a:t>
            </a:r>
            <a:r>
              <a:rPr lang="hr-HR" sz="3600" dirty="0"/>
              <a:t>ima strpljenja s učenicima, pokazuje postupke polako i uz objašnjavanje, ponavlja više puta i dodatno pojašnjava teže vježbe</a:t>
            </a:r>
            <a:br>
              <a:rPr lang="hr-HR" sz="3600" dirty="0"/>
            </a:br>
            <a:endParaRPr lang="hr-H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4649625"/>
              </p:ext>
            </p:extLst>
          </p:nvPr>
        </p:nvGraphicFramePr>
        <p:xfrm>
          <a:off x="539542" y="2420886"/>
          <a:ext cx="8208921" cy="3384378"/>
        </p:xfrm>
        <a:graphic>
          <a:graphicData uri="http://schemas.openxmlformats.org/drawingml/2006/table">
            <a:tbl>
              <a:tblPr firstRow="1" firstCol="1" bandRow="1">
                <a:tableStyleId>{5C22544A-7EE6-4342-B048-85BDC9FD1C3A}</a:tableStyleId>
              </a:tblPr>
              <a:tblGrid>
                <a:gridCol w="909707">
                  <a:extLst>
                    <a:ext uri="{9D8B030D-6E8A-4147-A177-3AD203B41FA5}">
                      <a16:colId xmlns:a16="http://schemas.microsoft.com/office/drawing/2014/main" val="20000"/>
                    </a:ext>
                  </a:extLst>
                </a:gridCol>
                <a:gridCol w="561478">
                  <a:extLst>
                    <a:ext uri="{9D8B030D-6E8A-4147-A177-3AD203B41FA5}">
                      <a16:colId xmlns:a16="http://schemas.microsoft.com/office/drawing/2014/main" val="20001"/>
                    </a:ext>
                  </a:extLst>
                </a:gridCol>
                <a:gridCol w="561478">
                  <a:extLst>
                    <a:ext uri="{9D8B030D-6E8A-4147-A177-3AD203B41FA5}">
                      <a16:colId xmlns:a16="http://schemas.microsoft.com/office/drawing/2014/main" val="20002"/>
                    </a:ext>
                  </a:extLst>
                </a:gridCol>
                <a:gridCol w="561478">
                  <a:extLst>
                    <a:ext uri="{9D8B030D-6E8A-4147-A177-3AD203B41FA5}">
                      <a16:colId xmlns:a16="http://schemas.microsoft.com/office/drawing/2014/main" val="20003"/>
                    </a:ext>
                  </a:extLst>
                </a:gridCol>
                <a:gridCol w="561478">
                  <a:extLst>
                    <a:ext uri="{9D8B030D-6E8A-4147-A177-3AD203B41FA5}">
                      <a16:colId xmlns:a16="http://schemas.microsoft.com/office/drawing/2014/main" val="20004"/>
                    </a:ext>
                  </a:extLst>
                </a:gridCol>
                <a:gridCol w="561478">
                  <a:extLst>
                    <a:ext uri="{9D8B030D-6E8A-4147-A177-3AD203B41FA5}">
                      <a16:colId xmlns:a16="http://schemas.microsoft.com/office/drawing/2014/main" val="20005"/>
                    </a:ext>
                  </a:extLst>
                </a:gridCol>
                <a:gridCol w="561478">
                  <a:extLst>
                    <a:ext uri="{9D8B030D-6E8A-4147-A177-3AD203B41FA5}">
                      <a16:colId xmlns:a16="http://schemas.microsoft.com/office/drawing/2014/main" val="20006"/>
                    </a:ext>
                  </a:extLst>
                </a:gridCol>
                <a:gridCol w="561478">
                  <a:extLst>
                    <a:ext uri="{9D8B030D-6E8A-4147-A177-3AD203B41FA5}">
                      <a16:colId xmlns:a16="http://schemas.microsoft.com/office/drawing/2014/main" val="20007"/>
                    </a:ext>
                  </a:extLst>
                </a:gridCol>
                <a:gridCol w="561478">
                  <a:extLst>
                    <a:ext uri="{9D8B030D-6E8A-4147-A177-3AD203B41FA5}">
                      <a16:colId xmlns:a16="http://schemas.microsoft.com/office/drawing/2014/main" val="20008"/>
                    </a:ext>
                  </a:extLst>
                </a:gridCol>
                <a:gridCol w="561478">
                  <a:extLst>
                    <a:ext uri="{9D8B030D-6E8A-4147-A177-3AD203B41FA5}">
                      <a16:colId xmlns:a16="http://schemas.microsoft.com/office/drawing/2014/main" val="20009"/>
                    </a:ext>
                  </a:extLst>
                </a:gridCol>
                <a:gridCol w="561478">
                  <a:extLst>
                    <a:ext uri="{9D8B030D-6E8A-4147-A177-3AD203B41FA5}">
                      <a16:colId xmlns:a16="http://schemas.microsoft.com/office/drawing/2014/main" val="20010"/>
                    </a:ext>
                  </a:extLst>
                </a:gridCol>
                <a:gridCol w="561478">
                  <a:extLst>
                    <a:ext uri="{9D8B030D-6E8A-4147-A177-3AD203B41FA5}">
                      <a16:colId xmlns:a16="http://schemas.microsoft.com/office/drawing/2014/main" val="20011"/>
                    </a:ext>
                  </a:extLst>
                </a:gridCol>
                <a:gridCol w="561478">
                  <a:extLst>
                    <a:ext uri="{9D8B030D-6E8A-4147-A177-3AD203B41FA5}">
                      <a16:colId xmlns:a16="http://schemas.microsoft.com/office/drawing/2014/main" val="20012"/>
                    </a:ext>
                  </a:extLst>
                </a:gridCol>
                <a:gridCol w="561478">
                  <a:extLst>
                    <a:ext uri="{9D8B030D-6E8A-4147-A177-3AD203B41FA5}">
                      <a16:colId xmlns:a16="http://schemas.microsoft.com/office/drawing/2014/main" val="20013"/>
                    </a:ext>
                  </a:extLst>
                </a:gridCol>
              </a:tblGrid>
              <a:tr h="458328">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Zid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tes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kles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msg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ruk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meh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proiz</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inst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plin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s-l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vrt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cvjeć</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85636">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13/14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12/15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6/8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20/20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46/52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21/22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16/23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17/20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22/28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21/19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19/29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16/17</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52490">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835434">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52490">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953669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hr-HR" sz="4000" dirty="0" smtClean="0"/>
              <a:t/>
            </a:r>
            <a:br>
              <a:rPr lang="hr-HR" sz="4000" dirty="0" smtClean="0"/>
            </a:br>
            <a:r>
              <a:rPr lang="hr-HR" sz="4000" dirty="0" smtClean="0"/>
              <a:t>Instruktor </a:t>
            </a:r>
            <a:r>
              <a:rPr lang="hr-HR" sz="4000" dirty="0"/>
              <a:t>posebno vodi brigu o učenicima kojima teže ide praktična </a:t>
            </a:r>
            <a:r>
              <a:rPr lang="hr-HR" sz="4000" dirty="0" smtClean="0"/>
              <a:t>nastava</a:t>
            </a:r>
            <a:r>
              <a:rPr lang="hr-HR" dirty="0" smtClean="0"/>
              <a:t/>
            </a:r>
            <a:br>
              <a:rPr lang="hr-HR" dirty="0" smtClean="0"/>
            </a:br>
            <a:endParaRPr lang="hr-HR" dirty="0"/>
          </a:p>
        </p:txBody>
      </p:sp>
      <p:sp>
        <p:nvSpPr>
          <p:cNvPr id="3" name="Content Placeholder 2"/>
          <p:cNvSpPr>
            <a:spLocks noGrp="1"/>
          </p:cNvSpPr>
          <p:nvPr>
            <p:ph idx="1"/>
          </p:nvPr>
        </p:nvSpPr>
        <p:spPr>
          <a:xfrm>
            <a:off x="457200" y="1412776"/>
            <a:ext cx="8229600" cy="4713387"/>
          </a:xfrm>
        </p:spPr>
        <p:txBody>
          <a:bodyPr>
            <a:normAutofit/>
          </a:bodyPr>
          <a:lstStyle/>
          <a:p>
            <a:pPr marL="0" indent="0">
              <a:buNone/>
            </a:pPr>
            <a:r>
              <a:rPr lang="hr-HR" dirty="0"/>
              <a:t> </a:t>
            </a:r>
          </a:p>
          <a:p>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532560169"/>
              </p:ext>
            </p:extLst>
          </p:nvPr>
        </p:nvGraphicFramePr>
        <p:xfrm>
          <a:off x="611555" y="1700808"/>
          <a:ext cx="8208921" cy="3463354"/>
        </p:xfrm>
        <a:graphic>
          <a:graphicData uri="http://schemas.openxmlformats.org/drawingml/2006/table">
            <a:tbl>
              <a:tblPr firstRow="1" firstCol="1" bandRow="1">
                <a:tableStyleId>{5C22544A-7EE6-4342-B048-85BDC9FD1C3A}</a:tableStyleId>
              </a:tblPr>
              <a:tblGrid>
                <a:gridCol w="909707">
                  <a:extLst>
                    <a:ext uri="{9D8B030D-6E8A-4147-A177-3AD203B41FA5}">
                      <a16:colId xmlns:a16="http://schemas.microsoft.com/office/drawing/2014/main" val="20000"/>
                    </a:ext>
                  </a:extLst>
                </a:gridCol>
                <a:gridCol w="561478">
                  <a:extLst>
                    <a:ext uri="{9D8B030D-6E8A-4147-A177-3AD203B41FA5}">
                      <a16:colId xmlns:a16="http://schemas.microsoft.com/office/drawing/2014/main" val="20001"/>
                    </a:ext>
                  </a:extLst>
                </a:gridCol>
                <a:gridCol w="561478">
                  <a:extLst>
                    <a:ext uri="{9D8B030D-6E8A-4147-A177-3AD203B41FA5}">
                      <a16:colId xmlns:a16="http://schemas.microsoft.com/office/drawing/2014/main" val="20002"/>
                    </a:ext>
                  </a:extLst>
                </a:gridCol>
                <a:gridCol w="561478">
                  <a:extLst>
                    <a:ext uri="{9D8B030D-6E8A-4147-A177-3AD203B41FA5}">
                      <a16:colId xmlns:a16="http://schemas.microsoft.com/office/drawing/2014/main" val="20003"/>
                    </a:ext>
                  </a:extLst>
                </a:gridCol>
                <a:gridCol w="561478">
                  <a:extLst>
                    <a:ext uri="{9D8B030D-6E8A-4147-A177-3AD203B41FA5}">
                      <a16:colId xmlns:a16="http://schemas.microsoft.com/office/drawing/2014/main" val="20004"/>
                    </a:ext>
                  </a:extLst>
                </a:gridCol>
                <a:gridCol w="561478">
                  <a:extLst>
                    <a:ext uri="{9D8B030D-6E8A-4147-A177-3AD203B41FA5}">
                      <a16:colId xmlns:a16="http://schemas.microsoft.com/office/drawing/2014/main" val="20005"/>
                    </a:ext>
                  </a:extLst>
                </a:gridCol>
                <a:gridCol w="561478">
                  <a:extLst>
                    <a:ext uri="{9D8B030D-6E8A-4147-A177-3AD203B41FA5}">
                      <a16:colId xmlns:a16="http://schemas.microsoft.com/office/drawing/2014/main" val="20006"/>
                    </a:ext>
                  </a:extLst>
                </a:gridCol>
                <a:gridCol w="561478">
                  <a:extLst>
                    <a:ext uri="{9D8B030D-6E8A-4147-A177-3AD203B41FA5}">
                      <a16:colId xmlns:a16="http://schemas.microsoft.com/office/drawing/2014/main" val="20007"/>
                    </a:ext>
                  </a:extLst>
                </a:gridCol>
                <a:gridCol w="561478">
                  <a:extLst>
                    <a:ext uri="{9D8B030D-6E8A-4147-A177-3AD203B41FA5}">
                      <a16:colId xmlns:a16="http://schemas.microsoft.com/office/drawing/2014/main" val="20008"/>
                    </a:ext>
                  </a:extLst>
                </a:gridCol>
                <a:gridCol w="561478">
                  <a:extLst>
                    <a:ext uri="{9D8B030D-6E8A-4147-A177-3AD203B41FA5}">
                      <a16:colId xmlns:a16="http://schemas.microsoft.com/office/drawing/2014/main" val="20009"/>
                    </a:ext>
                  </a:extLst>
                </a:gridCol>
                <a:gridCol w="561478">
                  <a:extLst>
                    <a:ext uri="{9D8B030D-6E8A-4147-A177-3AD203B41FA5}">
                      <a16:colId xmlns:a16="http://schemas.microsoft.com/office/drawing/2014/main" val="20010"/>
                    </a:ext>
                  </a:extLst>
                </a:gridCol>
                <a:gridCol w="561478">
                  <a:extLst>
                    <a:ext uri="{9D8B030D-6E8A-4147-A177-3AD203B41FA5}">
                      <a16:colId xmlns:a16="http://schemas.microsoft.com/office/drawing/2014/main" val="20011"/>
                    </a:ext>
                  </a:extLst>
                </a:gridCol>
                <a:gridCol w="561478">
                  <a:extLst>
                    <a:ext uri="{9D8B030D-6E8A-4147-A177-3AD203B41FA5}">
                      <a16:colId xmlns:a16="http://schemas.microsoft.com/office/drawing/2014/main" val="20012"/>
                    </a:ext>
                  </a:extLst>
                </a:gridCol>
                <a:gridCol w="561478">
                  <a:extLst>
                    <a:ext uri="{9D8B030D-6E8A-4147-A177-3AD203B41FA5}">
                      <a16:colId xmlns:a16="http://schemas.microsoft.com/office/drawing/2014/main" val="20013"/>
                    </a:ext>
                  </a:extLst>
                </a:gridCol>
              </a:tblGrid>
              <a:tr h="468316">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tes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61495">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13/14</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22/28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71066">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91411">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3"/>
                  </a:ext>
                </a:extLst>
              </a:tr>
              <a:tr h="871066">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648845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Praktična </a:t>
            </a:r>
            <a:r>
              <a:rPr lang="hr-HR" dirty="0"/>
              <a:t>nastava je zanimljiva i motivirajuća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617932264"/>
              </p:ext>
            </p:extLst>
          </p:nvPr>
        </p:nvGraphicFramePr>
        <p:xfrm>
          <a:off x="683574" y="1916826"/>
          <a:ext cx="8003229" cy="3600406"/>
        </p:xfrm>
        <a:graphic>
          <a:graphicData uri="http://schemas.openxmlformats.org/drawingml/2006/table">
            <a:tbl>
              <a:tblPr firstRow="1" firstCol="1" bandRow="1">
                <a:tableStyleId>{5C22544A-7EE6-4342-B048-85BDC9FD1C3A}</a:tableStyleId>
              </a:tblPr>
              <a:tblGrid>
                <a:gridCol w="886912">
                  <a:extLst>
                    <a:ext uri="{9D8B030D-6E8A-4147-A177-3AD203B41FA5}">
                      <a16:colId xmlns:a16="http://schemas.microsoft.com/office/drawing/2014/main" val="20000"/>
                    </a:ext>
                  </a:extLst>
                </a:gridCol>
                <a:gridCol w="547409">
                  <a:extLst>
                    <a:ext uri="{9D8B030D-6E8A-4147-A177-3AD203B41FA5}">
                      <a16:colId xmlns:a16="http://schemas.microsoft.com/office/drawing/2014/main" val="20001"/>
                    </a:ext>
                  </a:extLst>
                </a:gridCol>
                <a:gridCol w="547409">
                  <a:extLst>
                    <a:ext uri="{9D8B030D-6E8A-4147-A177-3AD203B41FA5}">
                      <a16:colId xmlns:a16="http://schemas.microsoft.com/office/drawing/2014/main" val="20002"/>
                    </a:ext>
                  </a:extLst>
                </a:gridCol>
                <a:gridCol w="547409">
                  <a:extLst>
                    <a:ext uri="{9D8B030D-6E8A-4147-A177-3AD203B41FA5}">
                      <a16:colId xmlns:a16="http://schemas.microsoft.com/office/drawing/2014/main" val="20003"/>
                    </a:ext>
                  </a:extLst>
                </a:gridCol>
                <a:gridCol w="547409">
                  <a:extLst>
                    <a:ext uri="{9D8B030D-6E8A-4147-A177-3AD203B41FA5}">
                      <a16:colId xmlns:a16="http://schemas.microsoft.com/office/drawing/2014/main" val="20004"/>
                    </a:ext>
                  </a:extLst>
                </a:gridCol>
                <a:gridCol w="547409">
                  <a:extLst>
                    <a:ext uri="{9D8B030D-6E8A-4147-A177-3AD203B41FA5}">
                      <a16:colId xmlns:a16="http://schemas.microsoft.com/office/drawing/2014/main" val="20005"/>
                    </a:ext>
                  </a:extLst>
                </a:gridCol>
                <a:gridCol w="547409">
                  <a:extLst>
                    <a:ext uri="{9D8B030D-6E8A-4147-A177-3AD203B41FA5}">
                      <a16:colId xmlns:a16="http://schemas.microsoft.com/office/drawing/2014/main" val="20006"/>
                    </a:ext>
                  </a:extLst>
                </a:gridCol>
                <a:gridCol w="547409">
                  <a:extLst>
                    <a:ext uri="{9D8B030D-6E8A-4147-A177-3AD203B41FA5}">
                      <a16:colId xmlns:a16="http://schemas.microsoft.com/office/drawing/2014/main" val="20007"/>
                    </a:ext>
                  </a:extLst>
                </a:gridCol>
                <a:gridCol w="547409">
                  <a:extLst>
                    <a:ext uri="{9D8B030D-6E8A-4147-A177-3AD203B41FA5}">
                      <a16:colId xmlns:a16="http://schemas.microsoft.com/office/drawing/2014/main" val="20008"/>
                    </a:ext>
                  </a:extLst>
                </a:gridCol>
                <a:gridCol w="547409">
                  <a:extLst>
                    <a:ext uri="{9D8B030D-6E8A-4147-A177-3AD203B41FA5}">
                      <a16:colId xmlns:a16="http://schemas.microsoft.com/office/drawing/2014/main" val="20009"/>
                    </a:ext>
                  </a:extLst>
                </a:gridCol>
                <a:gridCol w="547409">
                  <a:extLst>
                    <a:ext uri="{9D8B030D-6E8A-4147-A177-3AD203B41FA5}">
                      <a16:colId xmlns:a16="http://schemas.microsoft.com/office/drawing/2014/main" val="20010"/>
                    </a:ext>
                  </a:extLst>
                </a:gridCol>
                <a:gridCol w="547409">
                  <a:extLst>
                    <a:ext uri="{9D8B030D-6E8A-4147-A177-3AD203B41FA5}">
                      <a16:colId xmlns:a16="http://schemas.microsoft.com/office/drawing/2014/main" val="20011"/>
                    </a:ext>
                  </a:extLst>
                </a:gridCol>
                <a:gridCol w="547409">
                  <a:extLst>
                    <a:ext uri="{9D8B030D-6E8A-4147-A177-3AD203B41FA5}">
                      <a16:colId xmlns:a16="http://schemas.microsoft.com/office/drawing/2014/main" val="20012"/>
                    </a:ext>
                  </a:extLst>
                </a:gridCol>
                <a:gridCol w="547409">
                  <a:extLst>
                    <a:ext uri="{9D8B030D-6E8A-4147-A177-3AD203B41FA5}">
                      <a16:colId xmlns:a16="http://schemas.microsoft.com/office/drawing/2014/main" val="20013"/>
                    </a:ext>
                  </a:extLst>
                </a:gridCol>
              </a:tblGrid>
              <a:tr h="47130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ker</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proiz</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inst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64992">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13/14</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76636">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10833">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3"/>
                  </a:ext>
                </a:extLst>
              </a:tr>
              <a:tr h="876636">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71942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hr-HR" dirty="0" smtClean="0"/>
              <a:t/>
            </a:r>
            <a:br>
              <a:rPr lang="hr-HR" dirty="0" smtClean="0"/>
            </a:br>
            <a:r>
              <a:rPr lang="hr-HR" dirty="0" smtClean="0"/>
              <a:t/>
            </a:r>
            <a:br>
              <a:rPr lang="hr-HR" dirty="0" smtClean="0"/>
            </a:br>
            <a:r>
              <a:rPr lang="hr-HR" sz="3600" dirty="0" smtClean="0"/>
              <a:t>Mislim </a:t>
            </a:r>
            <a:r>
              <a:rPr lang="hr-HR" sz="3600" dirty="0"/>
              <a:t>da ću sve što učim na praktičnoj nastavi moći primijeniti u svom budućem zanimanju</a:t>
            </a:r>
            <a:br>
              <a:rPr lang="hr-HR" sz="3600" dirty="0"/>
            </a:br>
            <a:r>
              <a:rPr lang="hr-HR" dirty="0"/>
              <a:t> </a:t>
            </a:r>
            <a:br>
              <a:rPr lang="hr-HR" dirty="0"/>
            </a:br>
            <a:endParaRPr lang="hr-HR" dirty="0"/>
          </a:p>
        </p:txBody>
      </p:sp>
      <p:sp>
        <p:nvSpPr>
          <p:cNvPr id="3" name="Content Placeholder 2"/>
          <p:cNvSpPr>
            <a:spLocks noGrp="1"/>
          </p:cNvSpPr>
          <p:nvPr>
            <p:ph idx="1"/>
          </p:nvPr>
        </p:nvSpPr>
        <p:spPr>
          <a:xfrm>
            <a:off x="457200" y="2204864"/>
            <a:ext cx="8229600" cy="3921299"/>
          </a:xfrm>
        </p:spPr>
        <p:txBody>
          <a:bodyPr>
            <a:normAutofit/>
          </a:bodyPr>
          <a:lstStyle/>
          <a:p>
            <a:pPr marL="0" indent="0">
              <a:buNone/>
            </a:pPr>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899070724"/>
              </p:ext>
            </p:extLst>
          </p:nvPr>
        </p:nvGraphicFramePr>
        <p:xfrm>
          <a:off x="611552" y="2204862"/>
          <a:ext cx="8075247" cy="3384378"/>
        </p:xfrm>
        <a:graphic>
          <a:graphicData uri="http://schemas.openxmlformats.org/drawingml/2006/table">
            <a:tbl>
              <a:tblPr firstRow="1" firstCol="1" bandRow="1">
                <a:tableStyleId>{5C22544A-7EE6-4342-B048-85BDC9FD1C3A}</a:tableStyleId>
              </a:tblPr>
              <a:tblGrid>
                <a:gridCol w="894892">
                  <a:extLst>
                    <a:ext uri="{9D8B030D-6E8A-4147-A177-3AD203B41FA5}">
                      <a16:colId xmlns:a16="http://schemas.microsoft.com/office/drawing/2014/main" val="20000"/>
                    </a:ext>
                  </a:extLst>
                </a:gridCol>
                <a:gridCol w="552335">
                  <a:extLst>
                    <a:ext uri="{9D8B030D-6E8A-4147-A177-3AD203B41FA5}">
                      <a16:colId xmlns:a16="http://schemas.microsoft.com/office/drawing/2014/main" val="20001"/>
                    </a:ext>
                  </a:extLst>
                </a:gridCol>
                <a:gridCol w="552335">
                  <a:extLst>
                    <a:ext uri="{9D8B030D-6E8A-4147-A177-3AD203B41FA5}">
                      <a16:colId xmlns:a16="http://schemas.microsoft.com/office/drawing/2014/main" val="20002"/>
                    </a:ext>
                  </a:extLst>
                </a:gridCol>
                <a:gridCol w="552335">
                  <a:extLst>
                    <a:ext uri="{9D8B030D-6E8A-4147-A177-3AD203B41FA5}">
                      <a16:colId xmlns:a16="http://schemas.microsoft.com/office/drawing/2014/main" val="20003"/>
                    </a:ext>
                  </a:extLst>
                </a:gridCol>
                <a:gridCol w="552335">
                  <a:extLst>
                    <a:ext uri="{9D8B030D-6E8A-4147-A177-3AD203B41FA5}">
                      <a16:colId xmlns:a16="http://schemas.microsoft.com/office/drawing/2014/main" val="20004"/>
                    </a:ext>
                  </a:extLst>
                </a:gridCol>
                <a:gridCol w="552335">
                  <a:extLst>
                    <a:ext uri="{9D8B030D-6E8A-4147-A177-3AD203B41FA5}">
                      <a16:colId xmlns:a16="http://schemas.microsoft.com/office/drawing/2014/main" val="20005"/>
                    </a:ext>
                  </a:extLst>
                </a:gridCol>
                <a:gridCol w="552335">
                  <a:extLst>
                    <a:ext uri="{9D8B030D-6E8A-4147-A177-3AD203B41FA5}">
                      <a16:colId xmlns:a16="http://schemas.microsoft.com/office/drawing/2014/main" val="20006"/>
                    </a:ext>
                  </a:extLst>
                </a:gridCol>
                <a:gridCol w="552335">
                  <a:extLst>
                    <a:ext uri="{9D8B030D-6E8A-4147-A177-3AD203B41FA5}">
                      <a16:colId xmlns:a16="http://schemas.microsoft.com/office/drawing/2014/main" val="20007"/>
                    </a:ext>
                  </a:extLst>
                </a:gridCol>
                <a:gridCol w="552335">
                  <a:extLst>
                    <a:ext uri="{9D8B030D-6E8A-4147-A177-3AD203B41FA5}">
                      <a16:colId xmlns:a16="http://schemas.microsoft.com/office/drawing/2014/main" val="20008"/>
                    </a:ext>
                  </a:extLst>
                </a:gridCol>
                <a:gridCol w="552335">
                  <a:extLst>
                    <a:ext uri="{9D8B030D-6E8A-4147-A177-3AD203B41FA5}">
                      <a16:colId xmlns:a16="http://schemas.microsoft.com/office/drawing/2014/main" val="20009"/>
                    </a:ext>
                  </a:extLst>
                </a:gridCol>
                <a:gridCol w="552335">
                  <a:extLst>
                    <a:ext uri="{9D8B030D-6E8A-4147-A177-3AD203B41FA5}">
                      <a16:colId xmlns:a16="http://schemas.microsoft.com/office/drawing/2014/main" val="20010"/>
                    </a:ext>
                  </a:extLst>
                </a:gridCol>
                <a:gridCol w="552335">
                  <a:extLst>
                    <a:ext uri="{9D8B030D-6E8A-4147-A177-3AD203B41FA5}">
                      <a16:colId xmlns:a16="http://schemas.microsoft.com/office/drawing/2014/main" val="20011"/>
                    </a:ext>
                  </a:extLst>
                </a:gridCol>
                <a:gridCol w="552335">
                  <a:extLst>
                    <a:ext uri="{9D8B030D-6E8A-4147-A177-3AD203B41FA5}">
                      <a16:colId xmlns:a16="http://schemas.microsoft.com/office/drawing/2014/main" val="20012"/>
                    </a:ext>
                  </a:extLst>
                </a:gridCol>
                <a:gridCol w="552335">
                  <a:extLst>
                    <a:ext uri="{9D8B030D-6E8A-4147-A177-3AD203B41FA5}">
                      <a16:colId xmlns:a16="http://schemas.microsoft.com/office/drawing/2014/main" val="20013"/>
                    </a:ext>
                  </a:extLst>
                </a:gridCol>
              </a:tblGrid>
              <a:tr h="46317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06776">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61513">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791397">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61513">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083188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hr-HR" dirty="0" smtClean="0"/>
              <a:t/>
            </a:r>
            <a:br>
              <a:rPr lang="hr-HR" dirty="0" smtClean="0"/>
            </a:br>
            <a:r>
              <a:rPr lang="hr-HR" dirty="0" smtClean="0"/>
              <a:t/>
            </a:r>
            <a:br>
              <a:rPr lang="hr-HR" dirty="0" smtClean="0"/>
            </a:br>
            <a:r>
              <a:rPr lang="hr-HR" sz="3600" dirty="0" smtClean="0"/>
              <a:t>Instruktor </a:t>
            </a:r>
            <a:r>
              <a:rPr lang="hr-HR" sz="3600" dirty="0"/>
              <a:t>povezuje praktičnu nastavu s gradivom koje učimo na teoretskoj nastavi stručnih predmeta</a:t>
            </a:r>
            <a:r>
              <a:rPr lang="hr-HR" dirty="0"/>
              <a:t/>
            </a:r>
            <a:br>
              <a:rPr lang="hr-HR" dirty="0"/>
            </a:br>
            <a:r>
              <a:rPr lang="hr-HR" dirty="0"/>
              <a:t> </a:t>
            </a:r>
            <a:br>
              <a:rPr lang="hr-HR" dirty="0"/>
            </a:br>
            <a:endParaRPr lang="hr-HR" dirty="0"/>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1369895600"/>
              </p:ext>
            </p:extLst>
          </p:nvPr>
        </p:nvGraphicFramePr>
        <p:xfrm>
          <a:off x="683574" y="1988840"/>
          <a:ext cx="7848869" cy="3194014"/>
        </p:xfrm>
        <a:graphic>
          <a:graphicData uri="http://schemas.openxmlformats.org/drawingml/2006/table">
            <a:tbl>
              <a:tblPr firstRow="1" firstCol="1" bandRow="1">
                <a:tableStyleId>{5C22544A-7EE6-4342-B048-85BDC9FD1C3A}</a:tableStyleId>
              </a:tblPr>
              <a:tblGrid>
                <a:gridCol w="869806">
                  <a:extLst>
                    <a:ext uri="{9D8B030D-6E8A-4147-A177-3AD203B41FA5}">
                      <a16:colId xmlns:a16="http://schemas.microsoft.com/office/drawing/2014/main" val="20000"/>
                    </a:ext>
                  </a:extLst>
                </a:gridCol>
                <a:gridCol w="536851">
                  <a:extLst>
                    <a:ext uri="{9D8B030D-6E8A-4147-A177-3AD203B41FA5}">
                      <a16:colId xmlns:a16="http://schemas.microsoft.com/office/drawing/2014/main" val="20001"/>
                    </a:ext>
                  </a:extLst>
                </a:gridCol>
                <a:gridCol w="536851">
                  <a:extLst>
                    <a:ext uri="{9D8B030D-6E8A-4147-A177-3AD203B41FA5}">
                      <a16:colId xmlns:a16="http://schemas.microsoft.com/office/drawing/2014/main" val="20002"/>
                    </a:ext>
                  </a:extLst>
                </a:gridCol>
                <a:gridCol w="536851">
                  <a:extLst>
                    <a:ext uri="{9D8B030D-6E8A-4147-A177-3AD203B41FA5}">
                      <a16:colId xmlns:a16="http://schemas.microsoft.com/office/drawing/2014/main" val="20003"/>
                    </a:ext>
                  </a:extLst>
                </a:gridCol>
                <a:gridCol w="536851">
                  <a:extLst>
                    <a:ext uri="{9D8B030D-6E8A-4147-A177-3AD203B41FA5}">
                      <a16:colId xmlns:a16="http://schemas.microsoft.com/office/drawing/2014/main" val="20004"/>
                    </a:ext>
                  </a:extLst>
                </a:gridCol>
                <a:gridCol w="536851">
                  <a:extLst>
                    <a:ext uri="{9D8B030D-6E8A-4147-A177-3AD203B41FA5}">
                      <a16:colId xmlns:a16="http://schemas.microsoft.com/office/drawing/2014/main" val="20005"/>
                    </a:ext>
                  </a:extLst>
                </a:gridCol>
                <a:gridCol w="536851">
                  <a:extLst>
                    <a:ext uri="{9D8B030D-6E8A-4147-A177-3AD203B41FA5}">
                      <a16:colId xmlns:a16="http://schemas.microsoft.com/office/drawing/2014/main" val="20006"/>
                    </a:ext>
                  </a:extLst>
                </a:gridCol>
                <a:gridCol w="536851">
                  <a:extLst>
                    <a:ext uri="{9D8B030D-6E8A-4147-A177-3AD203B41FA5}">
                      <a16:colId xmlns:a16="http://schemas.microsoft.com/office/drawing/2014/main" val="20007"/>
                    </a:ext>
                  </a:extLst>
                </a:gridCol>
                <a:gridCol w="536851">
                  <a:extLst>
                    <a:ext uri="{9D8B030D-6E8A-4147-A177-3AD203B41FA5}">
                      <a16:colId xmlns:a16="http://schemas.microsoft.com/office/drawing/2014/main" val="20008"/>
                    </a:ext>
                  </a:extLst>
                </a:gridCol>
                <a:gridCol w="536851">
                  <a:extLst>
                    <a:ext uri="{9D8B030D-6E8A-4147-A177-3AD203B41FA5}">
                      <a16:colId xmlns:a16="http://schemas.microsoft.com/office/drawing/2014/main" val="20009"/>
                    </a:ext>
                  </a:extLst>
                </a:gridCol>
                <a:gridCol w="536851">
                  <a:extLst>
                    <a:ext uri="{9D8B030D-6E8A-4147-A177-3AD203B41FA5}">
                      <a16:colId xmlns:a16="http://schemas.microsoft.com/office/drawing/2014/main" val="20010"/>
                    </a:ext>
                  </a:extLst>
                </a:gridCol>
                <a:gridCol w="536851">
                  <a:extLst>
                    <a:ext uri="{9D8B030D-6E8A-4147-A177-3AD203B41FA5}">
                      <a16:colId xmlns:a16="http://schemas.microsoft.com/office/drawing/2014/main" val="20011"/>
                    </a:ext>
                  </a:extLst>
                </a:gridCol>
                <a:gridCol w="536851">
                  <a:extLst>
                    <a:ext uri="{9D8B030D-6E8A-4147-A177-3AD203B41FA5}">
                      <a16:colId xmlns:a16="http://schemas.microsoft.com/office/drawing/2014/main" val="20012"/>
                    </a:ext>
                  </a:extLst>
                </a:gridCol>
                <a:gridCol w="536851">
                  <a:extLst>
                    <a:ext uri="{9D8B030D-6E8A-4147-A177-3AD203B41FA5}">
                      <a16:colId xmlns:a16="http://schemas.microsoft.com/office/drawing/2014/main" val="20013"/>
                    </a:ext>
                  </a:extLst>
                </a:gridCol>
              </a:tblGrid>
              <a:tr h="406386">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tes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ker</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proiz</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inst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plin</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s-l</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85702">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13/14</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55880">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890166">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55880">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302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124744"/>
            <a:ext cx="8229600" cy="5001419"/>
          </a:xfrm>
        </p:spPr>
        <p:txBody>
          <a:bodyPr>
            <a:normAutofit/>
          </a:bodyPr>
          <a:lstStyle/>
          <a:p>
            <a:pPr fontAlgn="base"/>
            <a:r>
              <a:rPr lang="fr-FR" sz="3600" dirty="0" smtClean="0"/>
              <a:t>N. je objektivan u ocjenjivanju </a:t>
            </a:r>
            <a:endParaRPr lang="hr-HR" sz="3600" dirty="0" smtClean="0"/>
          </a:p>
          <a:p>
            <a:pPr fontAlgn="base"/>
            <a:r>
              <a:rPr lang="fr-FR" sz="3600" dirty="0" smtClean="0"/>
              <a:t>N. je neobjektivan u ocjenjivanju </a:t>
            </a:r>
            <a:endParaRPr lang="hr-HR" sz="3600" dirty="0" smtClean="0"/>
          </a:p>
          <a:p>
            <a:pPr fontAlgn="base"/>
            <a:r>
              <a:rPr lang="en-GB" sz="3600" dirty="0" smtClean="0"/>
              <a:t>N. </a:t>
            </a:r>
            <a:r>
              <a:rPr lang="en-GB" sz="3600" dirty="0" err="1" smtClean="0"/>
              <a:t>sve</a:t>
            </a:r>
            <a:r>
              <a:rPr lang="en-GB" sz="3600" dirty="0" smtClean="0"/>
              <a:t> </a:t>
            </a:r>
            <a:r>
              <a:rPr lang="en-GB" sz="3600" dirty="0" err="1" smtClean="0"/>
              <a:t>ocjene</a:t>
            </a:r>
            <a:r>
              <a:rPr lang="en-GB" sz="3600" dirty="0" smtClean="0"/>
              <a:t> </a:t>
            </a:r>
            <a:r>
              <a:rPr lang="en-GB" sz="3600" dirty="0" err="1" smtClean="0"/>
              <a:t>javno</a:t>
            </a:r>
            <a:r>
              <a:rPr lang="en-GB" sz="3600" dirty="0" smtClean="0"/>
              <a:t> </a:t>
            </a:r>
            <a:r>
              <a:rPr lang="en-GB" sz="3600" dirty="0" err="1" smtClean="0"/>
              <a:t>priopći</a:t>
            </a:r>
            <a:r>
              <a:rPr lang="en-GB" sz="3600" dirty="0" smtClean="0"/>
              <a:t> </a:t>
            </a:r>
            <a:r>
              <a:rPr lang="en-GB" sz="3600" dirty="0" err="1" smtClean="0"/>
              <a:t>i</a:t>
            </a:r>
            <a:r>
              <a:rPr lang="en-GB" sz="3600" dirty="0" smtClean="0"/>
              <a:t> </a:t>
            </a:r>
            <a:r>
              <a:rPr lang="en-GB" sz="3600" dirty="0" err="1" smtClean="0"/>
              <a:t>obrazloži</a:t>
            </a:r>
            <a:r>
              <a:rPr lang="en-GB" sz="3600" dirty="0" smtClean="0"/>
              <a:t> </a:t>
            </a:r>
            <a:endParaRPr lang="hr-HR" sz="3600" dirty="0" smtClean="0"/>
          </a:p>
          <a:p>
            <a:pPr fontAlgn="base"/>
            <a:r>
              <a:rPr lang="en-GB" sz="3600" dirty="0" smtClean="0"/>
              <a:t>N. </a:t>
            </a:r>
            <a:r>
              <a:rPr lang="en-GB" sz="3600" dirty="0" err="1" smtClean="0"/>
              <a:t>daje</a:t>
            </a:r>
            <a:r>
              <a:rPr lang="en-GB" sz="3600" dirty="0" smtClean="0"/>
              <a:t> </a:t>
            </a:r>
            <a:r>
              <a:rPr lang="en-GB" sz="3600" dirty="0" err="1" smtClean="0"/>
              <a:t>učenicima</a:t>
            </a:r>
            <a:r>
              <a:rPr lang="en-GB" sz="3600" dirty="0" smtClean="0"/>
              <a:t> </a:t>
            </a:r>
            <a:r>
              <a:rPr lang="en-GB" sz="3600" dirty="0" err="1" smtClean="0"/>
              <a:t>priliku</a:t>
            </a:r>
            <a:r>
              <a:rPr lang="en-GB" sz="3600" dirty="0" smtClean="0"/>
              <a:t> </a:t>
            </a:r>
            <a:r>
              <a:rPr lang="en-GB" sz="3600" dirty="0" err="1" smtClean="0"/>
              <a:t>da</a:t>
            </a:r>
            <a:r>
              <a:rPr lang="en-GB" sz="3600" dirty="0" smtClean="0"/>
              <a:t> </a:t>
            </a:r>
            <a:r>
              <a:rPr lang="en-GB" sz="3600" dirty="0" err="1" smtClean="0"/>
              <a:t>sami</a:t>
            </a:r>
            <a:r>
              <a:rPr lang="en-GB" sz="3600" dirty="0" smtClean="0"/>
              <a:t> </a:t>
            </a:r>
            <a:r>
              <a:rPr lang="en-GB" sz="3600" dirty="0" err="1" smtClean="0"/>
              <a:t>ocijene</a:t>
            </a:r>
            <a:r>
              <a:rPr lang="en-GB" sz="3600" dirty="0" smtClean="0"/>
              <a:t> </a:t>
            </a:r>
            <a:r>
              <a:rPr lang="en-GB" sz="3600" dirty="0" err="1" smtClean="0"/>
              <a:t>svoje</a:t>
            </a:r>
            <a:r>
              <a:rPr lang="en-GB" sz="3600" dirty="0" smtClean="0"/>
              <a:t> </a:t>
            </a:r>
            <a:r>
              <a:rPr lang="en-GB" sz="3600" dirty="0" err="1" smtClean="0"/>
              <a:t>znanje</a:t>
            </a:r>
            <a:r>
              <a:rPr lang="en-GB" sz="3600" dirty="0" smtClean="0"/>
              <a:t> </a:t>
            </a:r>
            <a:endParaRPr lang="hr-HR" sz="3600" dirty="0" smtClean="0"/>
          </a:p>
          <a:p>
            <a:pPr fontAlgn="base"/>
            <a:r>
              <a:rPr lang="en-GB" sz="3600" dirty="0" smtClean="0"/>
              <a:t>N. </a:t>
            </a:r>
            <a:r>
              <a:rPr lang="en-GB" sz="3600" dirty="0" err="1" smtClean="0"/>
              <a:t>daje</a:t>
            </a:r>
            <a:r>
              <a:rPr lang="en-GB" sz="3600" dirty="0" smtClean="0"/>
              <a:t> </a:t>
            </a:r>
            <a:r>
              <a:rPr lang="en-GB" sz="3600" dirty="0" err="1" smtClean="0"/>
              <a:t>učenicima</a:t>
            </a:r>
            <a:r>
              <a:rPr lang="en-GB" sz="3600" dirty="0" smtClean="0"/>
              <a:t> </a:t>
            </a:r>
            <a:r>
              <a:rPr lang="en-GB" sz="3600" dirty="0" err="1" smtClean="0"/>
              <a:t>priliku</a:t>
            </a:r>
            <a:r>
              <a:rPr lang="en-GB" sz="3600" dirty="0" smtClean="0"/>
              <a:t> (pr)</a:t>
            </a:r>
            <a:r>
              <a:rPr lang="en-GB" sz="3600" dirty="0" err="1" smtClean="0"/>
              <a:t>ocijeniti</a:t>
            </a:r>
            <a:r>
              <a:rPr lang="en-GB" sz="3600" dirty="0" smtClean="0"/>
              <a:t> </a:t>
            </a:r>
            <a:r>
              <a:rPr lang="en-GB" sz="3600" dirty="0" err="1" smtClean="0"/>
              <a:t>njegovu</a:t>
            </a:r>
            <a:r>
              <a:rPr lang="en-GB" sz="3600" dirty="0" smtClean="0"/>
              <a:t> </a:t>
            </a:r>
            <a:r>
              <a:rPr lang="en-GB" sz="3600" dirty="0" err="1" smtClean="0"/>
              <a:t>nastavu</a:t>
            </a:r>
            <a:r>
              <a:rPr lang="en-GB" sz="3600" dirty="0" smtClean="0"/>
              <a:t> </a:t>
            </a:r>
            <a:endParaRPr lang="hr-HR" sz="3600" dirty="0" smtClean="0"/>
          </a:p>
          <a:p>
            <a:endParaRPr lang="hr-H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je stalno prisutan u radioni za vrijeme odvijanja praktične nastave</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038822678"/>
              </p:ext>
            </p:extLst>
          </p:nvPr>
        </p:nvGraphicFramePr>
        <p:xfrm>
          <a:off x="971594" y="2204865"/>
          <a:ext cx="7488844" cy="3129671"/>
        </p:xfrm>
        <a:graphic>
          <a:graphicData uri="http://schemas.openxmlformats.org/drawingml/2006/table">
            <a:tbl>
              <a:tblPr firstRow="1" firstCol="1" bandRow="1">
                <a:tableStyleId>{5C22544A-7EE6-4342-B048-85BDC9FD1C3A}</a:tableStyleId>
              </a:tblPr>
              <a:tblGrid>
                <a:gridCol w="829906">
                  <a:extLst>
                    <a:ext uri="{9D8B030D-6E8A-4147-A177-3AD203B41FA5}">
                      <a16:colId xmlns:a16="http://schemas.microsoft.com/office/drawing/2014/main" val="20000"/>
                    </a:ext>
                  </a:extLst>
                </a:gridCol>
                <a:gridCol w="512226">
                  <a:extLst>
                    <a:ext uri="{9D8B030D-6E8A-4147-A177-3AD203B41FA5}">
                      <a16:colId xmlns:a16="http://schemas.microsoft.com/office/drawing/2014/main" val="20001"/>
                    </a:ext>
                  </a:extLst>
                </a:gridCol>
                <a:gridCol w="512226">
                  <a:extLst>
                    <a:ext uri="{9D8B030D-6E8A-4147-A177-3AD203B41FA5}">
                      <a16:colId xmlns:a16="http://schemas.microsoft.com/office/drawing/2014/main" val="20002"/>
                    </a:ext>
                  </a:extLst>
                </a:gridCol>
                <a:gridCol w="512226">
                  <a:extLst>
                    <a:ext uri="{9D8B030D-6E8A-4147-A177-3AD203B41FA5}">
                      <a16:colId xmlns:a16="http://schemas.microsoft.com/office/drawing/2014/main" val="20003"/>
                    </a:ext>
                  </a:extLst>
                </a:gridCol>
                <a:gridCol w="512226">
                  <a:extLst>
                    <a:ext uri="{9D8B030D-6E8A-4147-A177-3AD203B41FA5}">
                      <a16:colId xmlns:a16="http://schemas.microsoft.com/office/drawing/2014/main" val="20004"/>
                    </a:ext>
                  </a:extLst>
                </a:gridCol>
                <a:gridCol w="512226">
                  <a:extLst>
                    <a:ext uri="{9D8B030D-6E8A-4147-A177-3AD203B41FA5}">
                      <a16:colId xmlns:a16="http://schemas.microsoft.com/office/drawing/2014/main" val="20005"/>
                    </a:ext>
                  </a:extLst>
                </a:gridCol>
                <a:gridCol w="512226">
                  <a:extLst>
                    <a:ext uri="{9D8B030D-6E8A-4147-A177-3AD203B41FA5}">
                      <a16:colId xmlns:a16="http://schemas.microsoft.com/office/drawing/2014/main" val="20006"/>
                    </a:ext>
                  </a:extLst>
                </a:gridCol>
                <a:gridCol w="512226">
                  <a:extLst>
                    <a:ext uri="{9D8B030D-6E8A-4147-A177-3AD203B41FA5}">
                      <a16:colId xmlns:a16="http://schemas.microsoft.com/office/drawing/2014/main" val="20007"/>
                    </a:ext>
                  </a:extLst>
                </a:gridCol>
                <a:gridCol w="512226">
                  <a:extLst>
                    <a:ext uri="{9D8B030D-6E8A-4147-A177-3AD203B41FA5}">
                      <a16:colId xmlns:a16="http://schemas.microsoft.com/office/drawing/2014/main" val="20008"/>
                    </a:ext>
                  </a:extLst>
                </a:gridCol>
                <a:gridCol w="512226">
                  <a:extLst>
                    <a:ext uri="{9D8B030D-6E8A-4147-A177-3AD203B41FA5}">
                      <a16:colId xmlns:a16="http://schemas.microsoft.com/office/drawing/2014/main" val="20009"/>
                    </a:ext>
                  </a:extLst>
                </a:gridCol>
                <a:gridCol w="512226">
                  <a:extLst>
                    <a:ext uri="{9D8B030D-6E8A-4147-A177-3AD203B41FA5}">
                      <a16:colId xmlns:a16="http://schemas.microsoft.com/office/drawing/2014/main" val="20010"/>
                    </a:ext>
                  </a:extLst>
                </a:gridCol>
                <a:gridCol w="512226">
                  <a:extLst>
                    <a:ext uri="{9D8B030D-6E8A-4147-A177-3AD203B41FA5}">
                      <a16:colId xmlns:a16="http://schemas.microsoft.com/office/drawing/2014/main" val="20011"/>
                    </a:ext>
                  </a:extLst>
                </a:gridCol>
                <a:gridCol w="512226">
                  <a:extLst>
                    <a:ext uri="{9D8B030D-6E8A-4147-A177-3AD203B41FA5}">
                      <a16:colId xmlns:a16="http://schemas.microsoft.com/office/drawing/2014/main" val="20012"/>
                    </a:ext>
                  </a:extLst>
                </a:gridCol>
                <a:gridCol w="512226">
                  <a:extLst>
                    <a:ext uri="{9D8B030D-6E8A-4147-A177-3AD203B41FA5}">
                      <a16:colId xmlns:a16="http://schemas.microsoft.com/office/drawing/2014/main" val="20013"/>
                    </a:ext>
                  </a:extLst>
                </a:gridCol>
              </a:tblGrid>
              <a:tr h="39871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cvjeć</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93368">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41618">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73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854348">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41618">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06188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Dok </a:t>
            </a:r>
            <a:r>
              <a:rPr lang="hr-HR" dirty="0"/>
              <a:t>jedan učenik izvodi zadatak ostali učenici ne rade ništa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1972952082"/>
              </p:ext>
            </p:extLst>
          </p:nvPr>
        </p:nvGraphicFramePr>
        <p:xfrm>
          <a:off x="755574" y="2348882"/>
          <a:ext cx="7931225" cy="2982153"/>
        </p:xfrm>
        <a:graphic>
          <a:graphicData uri="http://schemas.openxmlformats.org/drawingml/2006/table">
            <a:tbl>
              <a:tblPr firstRow="1" firstCol="1" bandRow="1">
                <a:tableStyleId>{5C22544A-7EE6-4342-B048-85BDC9FD1C3A}</a:tableStyleId>
              </a:tblPr>
              <a:tblGrid>
                <a:gridCol w="878933">
                  <a:extLst>
                    <a:ext uri="{9D8B030D-6E8A-4147-A177-3AD203B41FA5}">
                      <a16:colId xmlns:a16="http://schemas.microsoft.com/office/drawing/2014/main" val="20000"/>
                    </a:ext>
                  </a:extLst>
                </a:gridCol>
                <a:gridCol w="542484">
                  <a:extLst>
                    <a:ext uri="{9D8B030D-6E8A-4147-A177-3AD203B41FA5}">
                      <a16:colId xmlns:a16="http://schemas.microsoft.com/office/drawing/2014/main" val="20001"/>
                    </a:ext>
                  </a:extLst>
                </a:gridCol>
                <a:gridCol w="542484">
                  <a:extLst>
                    <a:ext uri="{9D8B030D-6E8A-4147-A177-3AD203B41FA5}">
                      <a16:colId xmlns:a16="http://schemas.microsoft.com/office/drawing/2014/main" val="20002"/>
                    </a:ext>
                  </a:extLst>
                </a:gridCol>
                <a:gridCol w="542484">
                  <a:extLst>
                    <a:ext uri="{9D8B030D-6E8A-4147-A177-3AD203B41FA5}">
                      <a16:colId xmlns:a16="http://schemas.microsoft.com/office/drawing/2014/main" val="20003"/>
                    </a:ext>
                  </a:extLst>
                </a:gridCol>
                <a:gridCol w="542484">
                  <a:extLst>
                    <a:ext uri="{9D8B030D-6E8A-4147-A177-3AD203B41FA5}">
                      <a16:colId xmlns:a16="http://schemas.microsoft.com/office/drawing/2014/main" val="20004"/>
                    </a:ext>
                  </a:extLst>
                </a:gridCol>
                <a:gridCol w="542484">
                  <a:extLst>
                    <a:ext uri="{9D8B030D-6E8A-4147-A177-3AD203B41FA5}">
                      <a16:colId xmlns:a16="http://schemas.microsoft.com/office/drawing/2014/main" val="20005"/>
                    </a:ext>
                  </a:extLst>
                </a:gridCol>
                <a:gridCol w="542484">
                  <a:extLst>
                    <a:ext uri="{9D8B030D-6E8A-4147-A177-3AD203B41FA5}">
                      <a16:colId xmlns:a16="http://schemas.microsoft.com/office/drawing/2014/main" val="20006"/>
                    </a:ext>
                  </a:extLst>
                </a:gridCol>
                <a:gridCol w="542484">
                  <a:extLst>
                    <a:ext uri="{9D8B030D-6E8A-4147-A177-3AD203B41FA5}">
                      <a16:colId xmlns:a16="http://schemas.microsoft.com/office/drawing/2014/main" val="20007"/>
                    </a:ext>
                  </a:extLst>
                </a:gridCol>
                <a:gridCol w="542484">
                  <a:extLst>
                    <a:ext uri="{9D8B030D-6E8A-4147-A177-3AD203B41FA5}">
                      <a16:colId xmlns:a16="http://schemas.microsoft.com/office/drawing/2014/main" val="20008"/>
                    </a:ext>
                  </a:extLst>
                </a:gridCol>
                <a:gridCol w="542484">
                  <a:extLst>
                    <a:ext uri="{9D8B030D-6E8A-4147-A177-3AD203B41FA5}">
                      <a16:colId xmlns:a16="http://schemas.microsoft.com/office/drawing/2014/main" val="20009"/>
                    </a:ext>
                  </a:extLst>
                </a:gridCol>
                <a:gridCol w="542484">
                  <a:extLst>
                    <a:ext uri="{9D8B030D-6E8A-4147-A177-3AD203B41FA5}">
                      <a16:colId xmlns:a16="http://schemas.microsoft.com/office/drawing/2014/main" val="20010"/>
                    </a:ext>
                  </a:extLst>
                </a:gridCol>
                <a:gridCol w="542484">
                  <a:extLst>
                    <a:ext uri="{9D8B030D-6E8A-4147-A177-3AD203B41FA5}">
                      <a16:colId xmlns:a16="http://schemas.microsoft.com/office/drawing/2014/main" val="20011"/>
                    </a:ext>
                  </a:extLst>
                </a:gridCol>
                <a:gridCol w="542484">
                  <a:extLst>
                    <a:ext uri="{9D8B030D-6E8A-4147-A177-3AD203B41FA5}">
                      <a16:colId xmlns:a16="http://schemas.microsoft.com/office/drawing/2014/main" val="20012"/>
                    </a:ext>
                  </a:extLst>
                </a:gridCol>
                <a:gridCol w="542484">
                  <a:extLst>
                    <a:ext uri="{9D8B030D-6E8A-4147-A177-3AD203B41FA5}">
                      <a16:colId xmlns:a16="http://schemas.microsoft.com/office/drawing/2014/main" val="20013"/>
                    </a:ext>
                  </a:extLst>
                </a:gridCol>
              </a:tblGrid>
              <a:tr h="402219">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17859">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6/8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48127">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65821">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42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48127">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941977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vodi brigu o sigurnosti alata koji </a:t>
            </a:r>
            <a:r>
              <a:rPr lang="hr-HR" dirty="0" smtClean="0"/>
              <a:t>koristimo</a:t>
            </a:r>
            <a:r>
              <a:rPr lang="hr-HR" dirty="0"/>
              <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2614537698"/>
              </p:ext>
            </p:extLst>
          </p:nvPr>
        </p:nvGraphicFramePr>
        <p:xfrm>
          <a:off x="611560" y="1988840"/>
          <a:ext cx="8075239" cy="3707727"/>
        </p:xfrm>
        <a:graphic>
          <a:graphicData uri="http://schemas.openxmlformats.org/drawingml/2006/table">
            <a:tbl>
              <a:tblPr firstRow="1" firstCol="1" bandRow="1">
                <a:tableStyleId>{5C22544A-7EE6-4342-B048-85BDC9FD1C3A}</a:tableStyleId>
              </a:tblPr>
              <a:tblGrid>
                <a:gridCol w="960595">
                  <a:extLst>
                    <a:ext uri="{9D8B030D-6E8A-4147-A177-3AD203B41FA5}">
                      <a16:colId xmlns:a16="http://schemas.microsoft.com/office/drawing/2014/main" val="20000"/>
                    </a:ext>
                  </a:extLst>
                </a:gridCol>
                <a:gridCol w="592887">
                  <a:extLst>
                    <a:ext uri="{9D8B030D-6E8A-4147-A177-3AD203B41FA5}">
                      <a16:colId xmlns:a16="http://schemas.microsoft.com/office/drawing/2014/main" val="20001"/>
                    </a:ext>
                  </a:extLst>
                </a:gridCol>
                <a:gridCol w="592887">
                  <a:extLst>
                    <a:ext uri="{9D8B030D-6E8A-4147-A177-3AD203B41FA5}">
                      <a16:colId xmlns:a16="http://schemas.microsoft.com/office/drawing/2014/main" val="20002"/>
                    </a:ext>
                  </a:extLst>
                </a:gridCol>
                <a:gridCol w="592887">
                  <a:extLst>
                    <a:ext uri="{9D8B030D-6E8A-4147-A177-3AD203B41FA5}">
                      <a16:colId xmlns:a16="http://schemas.microsoft.com/office/drawing/2014/main" val="20003"/>
                    </a:ext>
                  </a:extLst>
                </a:gridCol>
                <a:gridCol w="592887">
                  <a:extLst>
                    <a:ext uri="{9D8B030D-6E8A-4147-A177-3AD203B41FA5}">
                      <a16:colId xmlns:a16="http://schemas.microsoft.com/office/drawing/2014/main" val="20004"/>
                    </a:ext>
                  </a:extLst>
                </a:gridCol>
                <a:gridCol w="592887">
                  <a:extLst>
                    <a:ext uri="{9D8B030D-6E8A-4147-A177-3AD203B41FA5}">
                      <a16:colId xmlns:a16="http://schemas.microsoft.com/office/drawing/2014/main" val="20005"/>
                    </a:ext>
                  </a:extLst>
                </a:gridCol>
                <a:gridCol w="592887">
                  <a:extLst>
                    <a:ext uri="{9D8B030D-6E8A-4147-A177-3AD203B41FA5}">
                      <a16:colId xmlns:a16="http://schemas.microsoft.com/office/drawing/2014/main" val="20006"/>
                    </a:ext>
                  </a:extLst>
                </a:gridCol>
                <a:gridCol w="592887">
                  <a:extLst>
                    <a:ext uri="{9D8B030D-6E8A-4147-A177-3AD203B41FA5}">
                      <a16:colId xmlns:a16="http://schemas.microsoft.com/office/drawing/2014/main" val="20007"/>
                    </a:ext>
                  </a:extLst>
                </a:gridCol>
                <a:gridCol w="592887">
                  <a:extLst>
                    <a:ext uri="{9D8B030D-6E8A-4147-A177-3AD203B41FA5}">
                      <a16:colId xmlns:a16="http://schemas.microsoft.com/office/drawing/2014/main" val="20008"/>
                    </a:ext>
                  </a:extLst>
                </a:gridCol>
                <a:gridCol w="592887">
                  <a:extLst>
                    <a:ext uri="{9D8B030D-6E8A-4147-A177-3AD203B41FA5}">
                      <a16:colId xmlns:a16="http://schemas.microsoft.com/office/drawing/2014/main" val="20009"/>
                    </a:ext>
                  </a:extLst>
                </a:gridCol>
                <a:gridCol w="592887">
                  <a:extLst>
                    <a:ext uri="{9D8B030D-6E8A-4147-A177-3AD203B41FA5}">
                      <a16:colId xmlns:a16="http://schemas.microsoft.com/office/drawing/2014/main" val="20010"/>
                    </a:ext>
                  </a:extLst>
                </a:gridCol>
                <a:gridCol w="592887">
                  <a:extLst>
                    <a:ext uri="{9D8B030D-6E8A-4147-A177-3AD203B41FA5}">
                      <a16:colId xmlns:a16="http://schemas.microsoft.com/office/drawing/2014/main" val="20011"/>
                    </a:ext>
                  </a:extLst>
                </a:gridCol>
                <a:gridCol w="592887">
                  <a:extLst>
                    <a:ext uri="{9D8B030D-6E8A-4147-A177-3AD203B41FA5}">
                      <a16:colId xmlns:a16="http://schemas.microsoft.com/office/drawing/2014/main" val="20012"/>
                    </a:ext>
                  </a:extLst>
                </a:gridCol>
              </a:tblGrid>
              <a:tr h="509612">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54484">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12/15</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947877">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47877">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3"/>
                  </a:ext>
                </a:extLst>
              </a:tr>
              <a:tr h="947877">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65721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Instruktor </a:t>
            </a:r>
            <a:r>
              <a:rPr lang="hr-HR" dirty="0"/>
              <a:t>dopušta da izrazimo svoje mišljenje i uvažava ga</a:t>
            </a:r>
            <a:br>
              <a:rPr lang="hr-HR" dirty="0"/>
            </a:br>
            <a:endParaRPr lang="hr-HR" dirty="0"/>
          </a:p>
        </p:txBody>
      </p:sp>
      <p:sp>
        <p:nvSpPr>
          <p:cNvPr id="3" name="Content Placeholder 2"/>
          <p:cNvSpPr>
            <a:spLocks noGrp="1"/>
          </p:cNvSpPr>
          <p:nvPr>
            <p:ph idx="1"/>
          </p:nvPr>
        </p:nvSpPr>
        <p:spPr/>
        <p:txBody>
          <a:bodyPr>
            <a:normAutofit/>
          </a:bodyPr>
          <a:lstStyle/>
          <a:p>
            <a:pPr marL="0" indent="0">
              <a:buNone/>
            </a:pPr>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616067507"/>
              </p:ext>
            </p:extLst>
          </p:nvPr>
        </p:nvGraphicFramePr>
        <p:xfrm>
          <a:off x="827584" y="2204864"/>
          <a:ext cx="7859219" cy="3384375"/>
        </p:xfrm>
        <a:graphic>
          <a:graphicData uri="http://schemas.openxmlformats.org/drawingml/2006/table">
            <a:tbl>
              <a:tblPr firstRow="1" firstCol="1" bandRow="1">
                <a:tableStyleId>{5C22544A-7EE6-4342-B048-85BDC9FD1C3A}</a:tableStyleId>
              </a:tblPr>
              <a:tblGrid>
                <a:gridCol w="870952">
                  <a:extLst>
                    <a:ext uri="{9D8B030D-6E8A-4147-A177-3AD203B41FA5}">
                      <a16:colId xmlns:a16="http://schemas.microsoft.com/office/drawing/2014/main" val="20000"/>
                    </a:ext>
                  </a:extLst>
                </a:gridCol>
                <a:gridCol w="537559">
                  <a:extLst>
                    <a:ext uri="{9D8B030D-6E8A-4147-A177-3AD203B41FA5}">
                      <a16:colId xmlns:a16="http://schemas.microsoft.com/office/drawing/2014/main" val="20001"/>
                    </a:ext>
                  </a:extLst>
                </a:gridCol>
                <a:gridCol w="537559">
                  <a:extLst>
                    <a:ext uri="{9D8B030D-6E8A-4147-A177-3AD203B41FA5}">
                      <a16:colId xmlns:a16="http://schemas.microsoft.com/office/drawing/2014/main" val="20002"/>
                    </a:ext>
                  </a:extLst>
                </a:gridCol>
                <a:gridCol w="537559">
                  <a:extLst>
                    <a:ext uri="{9D8B030D-6E8A-4147-A177-3AD203B41FA5}">
                      <a16:colId xmlns:a16="http://schemas.microsoft.com/office/drawing/2014/main" val="20003"/>
                    </a:ext>
                  </a:extLst>
                </a:gridCol>
                <a:gridCol w="537559">
                  <a:extLst>
                    <a:ext uri="{9D8B030D-6E8A-4147-A177-3AD203B41FA5}">
                      <a16:colId xmlns:a16="http://schemas.microsoft.com/office/drawing/2014/main" val="20004"/>
                    </a:ext>
                  </a:extLst>
                </a:gridCol>
                <a:gridCol w="537559">
                  <a:extLst>
                    <a:ext uri="{9D8B030D-6E8A-4147-A177-3AD203B41FA5}">
                      <a16:colId xmlns:a16="http://schemas.microsoft.com/office/drawing/2014/main" val="20005"/>
                    </a:ext>
                  </a:extLst>
                </a:gridCol>
                <a:gridCol w="537559">
                  <a:extLst>
                    <a:ext uri="{9D8B030D-6E8A-4147-A177-3AD203B41FA5}">
                      <a16:colId xmlns:a16="http://schemas.microsoft.com/office/drawing/2014/main" val="20006"/>
                    </a:ext>
                  </a:extLst>
                </a:gridCol>
                <a:gridCol w="537559">
                  <a:extLst>
                    <a:ext uri="{9D8B030D-6E8A-4147-A177-3AD203B41FA5}">
                      <a16:colId xmlns:a16="http://schemas.microsoft.com/office/drawing/2014/main" val="20007"/>
                    </a:ext>
                  </a:extLst>
                </a:gridCol>
                <a:gridCol w="537559">
                  <a:extLst>
                    <a:ext uri="{9D8B030D-6E8A-4147-A177-3AD203B41FA5}">
                      <a16:colId xmlns:a16="http://schemas.microsoft.com/office/drawing/2014/main" val="20008"/>
                    </a:ext>
                  </a:extLst>
                </a:gridCol>
                <a:gridCol w="537559">
                  <a:extLst>
                    <a:ext uri="{9D8B030D-6E8A-4147-A177-3AD203B41FA5}">
                      <a16:colId xmlns:a16="http://schemas.microsoft.com/office/drawing/2014/main" val="20009"/>
                    </a:ext>
                  </a:extLst>
                </a:gridCol>
                <a:gridCol w="537559">
                  <a:extLst>
                    <a:ext uri="{9D8B030D-6E8A-4147-A177-3AD203B41FA5}">
                      <a16:colId xmlns:a16="http://schemas.microsoft.com/office/drawing/2014/main" val="20010"/>
                    </a:ext>
                  </a:extLst>
                </a:gridCol>
                <a:gridCol w="537559">
                  <a:extLst>
                    <a:ext uri="{9D8B030D-6E8A-4147-A177-3AD203B41FA5}">
                      <a16:colId xmlns:a16="http://schemas.microsoft.com/office/drawing/2014/main" val="20011"/>
                    </a:ext>
                  </a:extLst>
                </a:gridCol>
                <a:gridCol w="537559">
                  <a:extLst>
                    <a:ext uri="{9D8B030D-6E8A-4147-A177-3AD203B41FA5}">
                      <a16:colId xmlns:a16="http://schemas.microsoft.com/office/drawing/2014/main" val="20012"/>
                    </a:ext>
                  </a:extLst>
                </a:gridCol>
                <a:gridCol w="537559">
                  <a:extLst>
                    <a:ext uri="{9D8B030D-6E8A-4147-A177-3AD203B41FA5}">
                      <a16:colId xmlns:a16="http://schemas.microsoft.com/office/drawing/2014/main" val="20013"/>
                    </a:ext>
                  </a:extLst>
                </a:gridCol>
              </a:tblGrid>
              <a:tr h="421842">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ruk</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10293">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22/28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84628">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100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882984">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84628">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56166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Na praktičnoj nastavi mi nije zanimljivo</a:t>
            </a:r>
            <a:br>
              <a:rPr lang="hr-HR" dirty="0"/>
            </a:b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2031402"/>
              </p:ext>
            </p:extLst>
          </p:nvPr>
        </p:nvGraphicFramePr>
        <p:xfrm>
          <a:off x="755574" y="1988840"/>
          <a:ext cx="7776865" cy="3600400"/>
        </p:xfrm>
        <a:graphic>
          <a:graphicData uri="http://schemas.openxmlformats.org/drawingml/2006/table">
            <a:tbl>
              <a:tblPr firstRow="1" firstCol="1" bandRow="1">
                <a:tableStyleId>{5C22544A-7EE6-4342-B048-85BDC9FD1C3A}</a:tableStyleId>
              </a:tblPr>
              <a:tblGrid>
                <a:gridCol w="861827">
                  <a:extLst>
                    <a:ext uri="{9D8B030D-6E8A-4147-A177-3AD203B41FA5}">
                      <a16:colId xmlns:a16="http://schemas.microsoft.com/office/drawing/2014/main" val="20000"/>
                    </a:ext>
                  </a:extLst>
                </a:gridCol>
                <a:gridCol w="531926">
                  <a:extLst>
                    <a:ext uri="{9D8B030D-6E8A-4147-A177-3AD203B41FA5}">
                      <a16:colId xmlns:a16="http://schemas.microsoft.com/office/drawing/2014/main" val="20001"/>
                    </a:ext>
                  </a:extLst>
                </a:gridCol>
                <a:gridCol w="531926">
                  <a:extLst>
                    <a:ext uri="{9D8B030D-6E8A-4147-A177-3AD203B41FA5}">
                      <a16:colId xmlns:a16="http://schemas.microsoft.com/office/drawing/2014/main" val="20002"/>
                    </a:ext>
                  </a:extLst>
                </a:gridCol>
                <a:gridCol w="531926">
                  <a:extLst>
                    <a:ext uri="{9D8B030D-6E8A-4147-A177-3AD203B41FA5}">
                      <a16:colId xmlns:a16="http://schemas.microsoft.com/office/drawing/2014/main" val="20003"/>
                    </a:ext>
                  </a:extLst>
                </a:gridCol>
                <a:gridCol w="531926">
                  <a:extLst>
                    <a:ext uri="{9D8B030D-6E8A-4147-A177-3AD203B41FA5}">
                      <a16:colId xmlns:a16="http://schemas.microsoft.com/office/drawing/2014/main" val="20004"/>
                    </a:ext>
                  </a:extLst>
                </a:gridCol>
                <a:gridCol w="531926">
                  <a:extLst>
                    <a:ext uri="{9D8B030D-6E8A-4147-A177-3AD203B41FA5}">
                      <a16:colId xmlns:a16="http://schemas.microsoft.com/office/drawing/2014/main" val="20005"/>
                    </a:ext>
                  </a:extLst>
                </a:gridCol>
                <a:gridCol w="531926">
                  <a:extLst>
                    <a:ext uri="{9D8B030D-6E8A-4147-A177-3AD203B41FA5}">
                      <a16:colId xmlns:a16="http://schemas.microsoft.com/office/drawing/2014/main" val="20006"/>
                    </a:ext>
                  </a:extLst>
                </a:gridCol>
                <a:gridCol w="531926">
                  <a:extLst>
                    <a:ext uri="{9D8B030D-6E8A-4147-A177-3AD203B41FA5}">
                      <a16:colId xmlns:a16="http://schemas.microsoft.com/office/drawing/2014/main" val="20007"/>
                    </a:ext>
                  </a:extLst>
                </a:gridCol>
                <a:gridCol w="531926">
                  <a:extLst>
                    <a:ext uri="{9D8B030D-6E8A-4147-A177-3AD203B41FA5}">
                      <a16:colId xmlns:a16="http://schemas.microsoft.com/office/drawing/2014/main" val="20008"/>
                    </a:ext>
                  </a:extLst>
                </a:gridCol>
                <a:gridCol w="531926">
                  <a:extLst>
                    <a:ext uri="{9D8B030D-6E8A-4147-A177-3AD203B41FA5}">
                      <a16:colId xmlns:a16="http://schemas.microsoft.com/office/drawing/2014/main" val="20009"/>
                    </a:ext>
                  </a:extLst>
                </a:gridCol>
                <a:gridCol w="531926">
                  <a:extLst>
                    <a:ext uri="{9D8B030D-6E8A-4147-A177-3AD203B41FA5}">
                      <a16:colId xmlns:a16="http://schemas.microsoft.com/office/drawing/2014/main" val="20010"/>
                    </a:ext>
                  </a:extLst>
                </a:gridCol>
                <a:gridCol w="531926">
                  <a:extLst>
                    <a:ext uri="{9D8B030D-6E8A-4147-A177-3AD203B41FA5}">
                      <a16:colId xmlns:a16="http://schemas.microsoft.com/office/drawing/2014/main" val="20011"/>
                    </a:ext>
                  </a:extLst>
                </a:gridCol>
                <a:gridCol w="531926">
                  <a:extLst>
                    <a:ext uri="{9D8B030D-6E8A-4147-A177-3AD203B41FA5}">
                      <a16:colId xmlns:a16="http://schemas.microsoft.com/office/drawing/2014/main" val="20012"/>
                    </a:ext>
                  </a:extLst>
                </a:gridCol>
                <a:gridCol w="531926">
                  <a:extLst>
                    <a:ext uri="{9D8B030D-6E8A-4147-A177-3AD203B41FA5}">
                      <a16:colId xmlns:a16="http://schemas.microsoft.com/office/drawing/2014/main" val="20013"/>
                    </a:ext>
                  </a:extLst>
                </a:gridCol>
              </a:tblGrid>
              <a:tr h="459311">
                <a:tc>
                  <a:txBody>
                    <a:bodyPr/>
                    <a:lstStyle/>
                    <a:p>
                      <a:pPr>
                        <a:lnSpc>
                          <a:spcPct val="107000"/>
                        </a:lnSpc>
                        <a:spcAft>
                          <a:spcPts val="0"/>
                        </a:spcAft>
                      </a:pPr>
                      <a:r>
                        <a:rPr lang="hr-HR" sz="1200" dirty="0">
                          <a:effectLst/>
                        </a:rPr>
                        <a:t> </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Zid</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tes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msg</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71040">
                <a:tc>
                  <a:txBody>
                    <a:bodyPr/>
                    <a:lstStyle/>
                    <a:p>
                      <a:pPr>
                        <a:lnSpc>
                          <a:spcPct val="107000"/>
                        </a:lnSpc>
                        <a:spcAft>
                          <a:spcPts val="0"/>
                        </a:spcAft>
                      </a:pPr>
                      <a:r>
                        <a:rPr lang="hr-HR" sz="1200">
                          <a:effectLst/>
                        </a:rPr>
                        <a:t> </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20/20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46/52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17/20</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22/28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21/19</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19/29</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16/17</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54319">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961411">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3"/>
                  </a:ext>
                </a:extLst>
              </a:tr>
              <a:tr h="854319">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62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88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5128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r>
              <a:rPr lang="hr-HR" dirty="0" smtClean="0"/>
              <a:t/>
            </a:r>
            <a:br>
              <a:rPr lang="hr-HR" dirty="0" smtClean="0"/>
            </a:br>
            <a:r>
              <a:rPr lang="hr-HR" sz="3600" dirty="0" smtClean="0"/>
              <a:t>U </a:t>
            </a:r>
            <a:r>
              <a:rPr lang="hr-HR" sz="3600" dirty="0"/>
              <a:t>situacijama kad učenik ometa nastavu, instruktor reagira bez nervoze, mirno i učinkovito</a:t>
            </a:r>
            <a:r>
              <a:rPr lang="hr-HR" dirty="0"/>
              <a:t/>
            </a:r>
            <a:br>
              <a:rPr lang="hr-HR" dirty="0"/>
            </a:br>
            <a:endParaRPr lang="hr-HR" dirty="0"/>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hr-HR" dirty="0"/>
              <a:t> </a:t>
            </a:r>
          </a:p>
          <a:p>
            <a:pPr marL="0" indent="0">
              <a:buNone/>
            </a:pPr>
            <a:r>
              <a:rPr lang="hr-HR" dirty="0"/>
              <a:t> </a:t>
            </a:r>
          </a:p>
        </p:txBody>
      </p:sp>
      <p:graphicFrame>
        <p:nvGraphicFramePr>
          <p:cNvPr id="4" name="Table 3"/>
          <p:cNvGraphicFramePr>
            <a:graphicFrameLocks noGrp="1"/>
          </p:cNvGraphicFramePr>
          <p:nvPr>
            <p:extLst>
              <p:ext uri="{D42A27DB-BD31-4B8C-83A1-F6EECF244321}">
                <p14:modId xmlns:p14="http://schemas.microsoft.com/office/powerpoint/2010/main" val="2507525555"/>
              </p:ext>
            </p:extLst>
          </p:nvPr>
        </p:nvGraphicFramePr>
        <p:xfrm>
          <a:off x="457205" y="2132856"/>
          <a:ext cx="8003232" cy="3456385"/>
        </p:xfrm>
        <a:graphic>
          <a:graphicData uri="http://schemas.openxmlformats.org/drawingml/2006/table">
            <a:tbl>
              <a:tblPr firstRow="1" firstCol="1" bandRow="1">
                <a:tableStyleId>{5C22544A-7EE6-4342-B048-85BDC9FD1C3A}</a:tableStyleId>
              </a:tblPr>
              <a:tblGrid>
                <a:gridCol w="887604">
                  <a:extLst>
                    <a:ext uri="{9D8B030D-6E8A-4147-A177-3AD203B41FA5}">
                      <a16:colId xmlns:a16="http://schemas.microsoft.com/office/drawing/2014/main" val="20000"/>
                    </a:ext>
                  </a:extLst>
                </a:gridCol>
                <a:gridCol w="547356">
                  <a:extLst>
                    <a:ext uri="{9D8B030D-6E8A-4147-A177-3AD203B41FA5}">
                      <a16:colId xmlns:a16="http://schemas.microsoft.com/office/drawing/2014/main" val="20001"/>
                    </a:ext>
                  </a:extLst>
                </a:gridCol>
                <a:gridCol w="547356">
                  <a:extLst>
                    <a:ext uri="{9D8B030D-6E8A-4147-A177-3AD203B41FA5}">
                      <a16:colId xmlns:a16="http://schemas.microsoft.com/office/drawing/2014/main" val="20002"/>
                    </a:ext>
                  </a:extLst>
                </a:gridCol>
                <a:gridCol w="547356">
                  <a:extLst>
                    <a:ext uri="{9D8B030D-6E8A-4147-A177-3AD203B41FA5}">
                      <a16:colId xmlns:a16="http://schemas.microsoft.com/office/drawing/2014/main" val="20003"/>
                    </a:ext>
                  </a:extLst>
                </a:gridCol>
                <a:gridCol w="547356">
                  <a:extLst>
                    <a:ext uri="{9D8B030D-6E8A-4147-A177-3AD203B41FA5}">
                      <a16:colId xmlns:a16="http://schemas.microsoft.com/office/drawing/2014/main" val="20004"/>
                    </a:ext>
                  </a:extLst>
                </a:gridCol>
                <a:gridCol w="547356">
                  <a:extLst>
                    <a:ext uri="{9D8B030D-6E8A-4147-A177-3AD203B41FA5}">
                      <a16:colId xmlns:a16="http://schemas.microsoft.com/office/drawing/2014/main" val="20005"/>
                    </a:ext>
                  </a:extLst>
                </a:gridCol>
                <a:gridCol w="547356">
                  <a:extLst>
                    <a:ext uri="{9D8B030D-6E8A-4147-A177-3AD203B41FA5}">
                      <a16:colId xmlns:a16="http://schemas.microsoft.com/office/drawing/2014/main" val="20006"/>
                    </a:ext>
                  </a:extLst>
                </a:gridCol>
                <a:gridCol w="547356">
                  <a:extLst>
                    <a:ext uri="{9D8B030D-6E8A-4147-A177-3AD203B41FA5}">
                      <a16:colId xmlns:a16="http://schemas.microsoft.com/office/drawing/2014/main" val="20007"/>
                    </a:ext>
                  </a:extLst>
                </a:gridCol>
                <a:gridCol w="547356">
                  <a:extLst>
                    <a:ext uri="{9D8B030D-6E8A-4147-A177-3AD203B41FA5}">
                      <a16:colId xmlns:a16="http://schemas.microsoft.com/office/drawing/2014/main" val="20008"/>
                    </a:ext>
                  </a:extLst>
                </a:gridCol>
                <a:gridCol w="547356">
                  <a:extLst>
                    <a:ext uri="{9D8B030D-6E8A-4147-A177-3AD203B41FA5}">
                      <a16:colId xmlns:a16="http://schemas.microsoft.com/office/drawing/2014/main" val="20009"/>
                    </a:ext>
                  </a:extLst>
                </a:gridCol>
                <a:gridCol w="547356">
                  <a:extLst>
                    <a:ext uri="{9D8B030D-6E8A-4147-A177-3AD203B41FA5}">
                      <a16:colId xmlns:a16="http://schemas.microsoft.com/office/drawing/2014/main" val="20010"/>
                    </a:ext>
                  </a:extLst>
                </a:gridCol>
                <a:gridCol w="547356">
                  <a:extLst>
                    <a:ext uri="{9D8B030D-6E8A-4147-A177-3AD203B41FA5}">
                      <a16:colId xmlns:a16="http://schemas.microsoft.com/office/drawing/2014/main" val="20011"/>
                    </a:ext>
                  </a:extLst>
                </a:gridCol>
                <a:gridCol w="547356">
                  <a:extLst>
                    <a:ext uri="{9D8B030D-6E8A-4147-A177-3AD203B41FA5}">
                      <a16:colId xmlns:a16="http://schemas.microsoft.com/office/drawing/2014/main" val="20012"/>
                    </a:ext>
                  </a:extLst>
                </a:gridCol>
                <a:gridCol w="547356">
                  <a:extLst>
                    <a:ext uri="{9D8B030D-6E8A-4147-A177-3AD203B41FA5}">
                      <a16:colId xmlns:a16="http://schemas.microsoft.com/office/drawing/2014/main" val="20013"/>
                    </a:ext>
                  </a:extLst>
                </a:gridCol>
              </a:tblGrid>
              <a:tr h="473034">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Kles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meh</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ker</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inst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plin</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s-l</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vrt</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cvjeć</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15429">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21/22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16/23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79843">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40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44</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58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08236">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46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21</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50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79843">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694208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Instruktor vodi računa o zaštiti na radu</a:t>
            </a:r>
            <a:br>
              <a:rPr lang="hr-HR" dirty="0"/>
            </a:br>
            <a:endParaRPr lang="hr-HR" dirty="0"/>
          </a:p>
        </p:txBody>
      </p:sp>
      <p:sp>
        <p:nvSpPr>
          <p:cNvPr id="3" name="Content Placeholder 2"/>
          <p:cNvSpPr>
            <a:spLocks noGrp="1"/>
          </p:cNvSpPr>
          <p:nvPr>
            <p:ph idx="1"/>
          </p:nvPr>
        </p:nvSpPr>
        <p:spPr/>
        <p:txBody>
          <a:bodyPr>
            <a:normAutofit/>
          </a:bodyPr>
          <a:lstStyle/>
          <a:p>
            <a:pPr marL="0" indent="0">
              <a:buNone/>
            </a:pPr>
            <a:r>
              <a:rPr lang="hr-HR" dirty="0"/>
              <a:t> </a:t>
            </a:r>
          </a:p>
          <a:p>
            <a:endParaRPr lang="hr-HR" dirty="0"/>
          </a:p>
          <a:p>
            <a:endParaRPr lang="hr-HR" dirty="0"/>
          </a:p>
          <a:p>
            <a:endParaRPr lang="hr-HR" dirty="0"/>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302826619"/>
              </p:ext>
            </p:extLst>
          </p:nvPr>
        </p:nvGraphicFramePr>
        <p:xfrm>
          <a:off x="755576" y="1600200"/>
          <a:ext cx="7715214" cy="3497353"/>
        </p:xfrm>
        <a:graphic>
          <a:graphicData uri="http://schemas.openxmlformats.org/drawingml/2006/table">
            <a:tbl>
              <a:tblPr firstRow="1" firstCol="1" bandRow="1">
                <a:tableStyleId>{5C22544A-7EE6-4342-B048-85BDC9FD1C3A}</a:tableStyleId>
              </a:tblPr>
              <a:tblGrid>
                <a:gridCol w="855660">
                  <a:extLst>
                    <a:ext uri="{9D8B030D-6E8A-4147-A177-3AD203B41FA5}">
                      <a16:colId xmlns:a16="http://schemas.microsoft.com/office/drawing/2014/main" val="20000"/>
                    </a:ext>
                  </a:extLst>
                </a:gridCol>
                <a:gridCol w="527658">
                  <a:extLst>
                    <a:ext uri="{9D8B030D-6E8A-4147-A177-3AD203B41FA5}">
                      <a16:colId xmlns:a16="http://schemas.microsoft.com/office/drawing/2014/main" val="20001"/>
                    </a:ext>
                  </a:extLst>
                </a:gridCol>
                <a:gridCol w="527658">
                  <a:extLst>
                    <a:ext uri="{9D8B030D-6E8A-4147-A177-3AD203B41FA5}">
                      <a16:colId xmlns:a16="http://schemas.microsoft.com/office/drawing/2014/main" val="20002"/>
                    </a:ext>
                  </a:extLst>
                </a:gridCol>
                <a:gridCol w="527658">
                  <a:extLst>
                    <a:ext uri="{9D8B030D-6E8A-4147-A177-3AD203B41FA5}">
                      <a16:colId xmlns:a16="http://schemas.microsoft.com/office/drawing/2014/main" val="20003"/>
                    </a:ext>
                  </a:extLst>
                </a:gridCol>
                <a:gridCol w="527658">
                  <a:extLst>
                    <a:ext uri="{9D8B030D-6E8A-4147-A177-3AD203B41FA5}">
                      <a16:colId xmlns:a16="http://schemas.microsoft.com/office/drawing/2014/main" val="20004"/>
                    </a:ext>
                  </a:extLst>
                </a:gridCol>
                <a:gridCol w="527658">
                  <a:extLst>
                    <a:ext uri="{9D8B030D-6E8A-4147-A177-3AD203B41FA5}">
                      <a16:colId xmlns:a16="http://schemas.microsoft.com/office/drawing/2014/main" val="20005"/>
                    </a:ext>
                  </a:extLst>
                </a:gridCol>
                <a:gridCol w="527658">
                  <a:extLst>
                    <a:ext uri="{9D8B030D-6E8A-4147-A177-3AD203B41FA5}">
                      <a16:colId xmlns:a16="http://schemas.microsoft.com/office/drawing/2014/main" val="20006"/>
                    </a:ext>
                  </a:extLst>
                </a:gridCol>
                <a:gridCol w="527658">
                  <a:extLst>
                    <a:ext uri="{9D8B030D-6E8A-4147-A177-3AD203B41FA5}">
                      <a16:colId xmlns:a16="http://schemas.microsoft.com/office/drawing/2014/main" val="20007"/>
                    </a:ext>
                  </a:extLst>
                </a:gridCol>
                <a:gridCol w="527658">
                  <a:extLst>
                    <a:ext uri="{9D8B030D-6E8A-4147-A177-3AD203B41FA5}">
                      <a16:colId xmlns:a16="http://schemas.microsoft.com/office/drawing/2014/main" val="20008"/>
                    </a:ext>
                  </a:extLst>
                </a:gridCol>
                <a:gridCol w="527658">
                  <a:extLst>
                    <a:ext uri="{9D8B030D-6E8A-4147-A177-3AD203B41FA5}">
                      <a16:colId xmlns:a16="http://schemas.microsoft.com/office/drawing/2014/main" val="20009"/>
                    </a:ext>
                  </a:extLst>
                </a:gridCol>
                <a:gridCol w="527658">
                  <a:extLst>
                    <a:ext uri="{9D8B030D-6E8A-4147-A177-3AD203B41FA5}">
                      <a16:colId xmlns:a16="http://schemas.microsoft.com/office/drawing/2014/main" val="20010"/>
                    </a:ext>
                  </a:extLst>
                </a:gridCol>
                <a:gridCol w="527658">
                  <a:extLst>
                    <a:ext uri="{9D8B030D-6E8A-4147-A177-3AD203B41FA5}">
                      <a16:colId xmlns:a16="http://schemas.microsoft.com/office/drawing/2014/main" val="20011"/>
                    </a:ext>
                  </a:extLst>
                </a:gridCol>
                <a:gridCol w="527658">
                  <a:extLst>
                    <a:ext uri="{9D8B030D-6E8A-4147-A177-3AD203B41FA5}">
                      <a16:colId xmlns:a16="http://schemas.microsoft.com/office/drawing/2014/main" val="20012"/>
                    </a:ext>
                  </a:extLst>
                </a:gridCol>
                <a:gridCol w="527658">
                  <a:extLst>
                    <a:ext uri="{9D8B030D-6E8A-4147-A177-3AD203B41FA5}">
                      <a16:colId xmlns:a16="http://schemas.microsoft.com/office/drawing/2014/main" val="20013"/>
                    </a:ext>
                  </a:extLst>
                </a:gridCol>
              </a:tblGrid>
              <a:tr h="458875">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Zid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Tes</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kles</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msg</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ruk</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meh</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ker</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proiz</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inst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plin</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s-l</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vrt</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cvjeć</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61817">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13/14</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12/15</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6/8</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20/20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46/52</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21/22</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a:effectLst/>
                        </a:rPr>
                        <a:t>16/23</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17/20</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22/28</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21/19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19/29</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16/17</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200" dirty="0">
                          <a:effectLst/>
                        </a:rPr>
                        <a:t>13</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53509">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91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100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2"/>
                  </a:ext>
                </a:extLst>
              </a:tr>
              <a:tr h="969643">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12</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53509">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15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304838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Više </a:t>
            </a:r>
            <a:r>
              <a:rPr lang="hr-HR" dirty="0"/>
              <a:t>naučim na praktičnoj nastavi u školi nego na vanjskoj praksi</a:t>
            </a:r>
            <a:br>
              <a:rPr lang="hr-HR" dirty="0"/>
            </a:br>
            <a:endParaRPr lang="hr-HR" dirty="0"/>
          </a:p>
        </p:txBody>
      </p:sp>
      <p:sp>
        <p:nvSpPr>
          <p:cNvPr id="3" name="Content Placeholder 2"/>
          <p:cNvSpPr>
            <a:spLocks noGrp="1"/>
          </p:cNvSpPr>
          <p:nvPr>
            <p:ph idx="1"/>
          </p:nvPr>
        </p:nvSpPr>
        <p:spPr/>
        <p:txBody>
          <a:bodyPr>
            <a:normAutofit/>
          </a:bodyPr>
          <a:lstStyle/>
          <a:p>
            <a:pPr marL="0" indent="0">
              <a:buNone/>
            </a:pPr>
            <a:endParaRPr lang="hr-HR" dirty="0"/>
          </a:p>
          <a:p>
            <a:pPr marL="0" indent="0">
              <a:buNone/>
            </a:pPr>
            <a:r>
              <a:rPr lang="hr-HR" dirty="0"/>
              <a:t> </a:t>
            </a:r>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1906826651"/>
              </p:ext>
            </p:extLst>
          </p:nvPr>
        </p:nvGraphicFramePr>
        <p:xfrm>
          <a:off x="457199" y="1844822"/>
          <a:ext cx="8003232" cy="3456385"/>
        </p:xfrm>
        <a:graphic>
          <a:graphicData uri="http://schemas.openxmlformats.org/drawingml/2006/table">
            <a:tbl>
              <a:tblPr firstRow="1" firstCol="1" bandRow="1">
                <a:tableStyleId>{5C22544A-7EE6-4342-B048-85BDC9FD1C3A}</a:tableStyleId>
              </a:tblPr>
              <a:tblGrid>
                <a:gridCol w="887604">
                  <a:extLst>
                    <a:ext uri="{9D8B030D-6E8A-4147-A177-3AD203B41FA5}">
                      <a16:colId xmlns:a16="http://schemas.microsoft.com/office/drawing/2014/main" val="20000"/>
                    </a:ext>
                  </a:extLst>
                </a:gridCol>
                <a:gridCol w="547356">
                  <a:extLst>
                    <a:ext uri="{9D8B030D-6E8A-4147-A177-3AD203B41FA5}">
                      <a16:colId xmlns:a16="http://schemas.microsoft.com/office/drawing/2014/main" val="20001"/>
                    </a:ext>
                  </a:extLst>
                </a:gridCol>
                <a:gridCol w="547356">
                  <a:extLst>
                    <a:ext uri="{9D8B030D-6E8A-4147-A177-3AD203B41FA5}">
                      <a16:colId xmlns:a16="http://schemas.microsoft.com/office/drawing/2014/main" val="20002"/>
                    </a:ext>
                  </a:extLst>
                </a:gridCol>
                <a:gridCol w="547356">
                  <a:extLst>
                    <a:ext uri="{9D8B030D-6E8A-4147-A177-3AD203B41FA5}">
                      <a16:colId xmlns:a16="http://schemas.microsoft.com/office/drawing/2014/main" val="20003"/>
                    </a:ext>
                  </a:extLst>
                </a:gridCol>
                <a:gridCol w="547356">
                  <a:extLst>
                    <a:ext uri="{9D8B030D-6E8A-4147-A177-3AD203B41FA5}">
                      <a16:colId xmlns:a16="http://schemas.microsoft.com/office/drawing/2014/main" val="20004"/>
                    </a:ext>
                  </a:extLst>
                </a:gridCol>
                <a:gridCol w="547356">
                  <a:extLst>
                    <a:ext uri="{9D8B030D-6E8A-4147-A177-3AD203B41FA5}">
                      <a16:colId xmlns:a16="http://schemas.microsoft.com/office/drawing/2014/main" val="20005"/>
                    </a:ext>
                  </a:extLst>
                </a:gridCol>
                <a:gridCol w="547356">
                  <a:extLst>
                    <a:ext uri="{9D8B030D-6E8A-4147-A177-3AD203B41FA5}">
                      <a16:colId xmlns:a16="http://schemas.microsoft.com/office/drawing/2014/main" val="20006"/>
                    </a:ext>
                  </a:extLst>
                </a:gridCol>
                <a:gridCol w="547356">
                  <a:extLst>
                    <a:ext uri="{9D8B030D-6E8A-4147-A177-3AD203B41FA5}">
                      <a16:colId xmlns:a16="http://schemas.microsoft.com/office/drawing/2014/main" val="20007"/>
                    </a:ext>
                  </a:extLst>
                </a:gridCol>
                <a:gridCol w="547356">
                  <a:extLst>
                    <a:ext uri="{9D8B030D-6E8A-4147-A177-3AD203B41FA5}">
                      <a16:colId xmlns:a16="http://schemas.microsoft.com/office/drawing/2014/main" val="20008"/>
                    </a:ext>
                  </a:extLst>
                </a:gridCol>
                <a:gridCol w="547356">
                  <a:extLst>
                    <a:ext uri="{9D8B030D-6E8A-4147-A177-3AD203B41FA5}">
                      <a16:colId xmlns:a16="http://schemas.microsoft.com/office/drawing/2014/main" val="20009"/>
                    </a:ext>
                  </a:extLst>
                </a:gridCol>
                <a:gridCol w="547356">
                  <a:extLst>
                    <a:ext uri="{9D8B030D-6E8A-4147-A177-3AD203B41FA5}">
                      <a16:colId xmlns:a16="http://schemas.microsoft.com/office/drawing/2014/main" val="20010"/>
                    </a:ext>
                  </a:extLst>
                </a:gridCol>
                <a:gridCol w="547356">
                  <a:extLst>
                    <a:ext uri="{9D8B030D-6E8A-4147-A177-3AD203B41FA5}">
                      <a16:colId xmlns:a16="http://schemas.microsoft.com/office/drawing/2014/main" val="20011"/>
                    </a:ext>
                  </a:extLst>
                </a:gridCol>
                <a:gridCol w="547356">
                  <a:extLst>
                    <a:ext uri="{9D8B030D-6E8A-4147-A177-3AD203B41FA5}">
                      <a16:colId xmlns:a16="http://schemas.microsoft.com/office/drawing/2014/main" val="20012"/>
                    </a:ext>
                  </a:extLst>
                </a:gridCol>
                <a:gridCol w="547356">
                  <a:extLst>
                    <a:ext uri="{9D8B030D-6E8A-4147-A177-3AD203B41FA5}">
                      <a16:colId xmlns:a16="http://schemas.microsoft.com/office/drawing/2014/main" val="20013"/>
                    </a:ext>
                  </a:extLst>
                </a:gridCol>
              </a:tblGrid>
              <a:tr h="460534">
                <a:tc>
                  <a:txBody>
                    <a:bodyPr/>
                    <a:lstStyle/>
                    <a:p>
                      <a:pPr>
                        <a:lnSpc>
                          <a:spcPct val="107000"/>
                        </a:lnSpc>
                        <a:spcAft>
                          <a:spcPts val="0"/>
                        </a:spcAft>
                      </a:pPr>
                      <a:r>
                        <a:rPr lang="hr-HR" sz="10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Zid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tes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kles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msg</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ruk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meh</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ker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proiz</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inst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plin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s-l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vrt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100">
                          <a:effectLst/>
                        </a:rPr>
                        <a:t>cvjeć</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37094">
                <a:tc>
                  <a:txBody>
                    <a:bodyPr/>
                    <a:lstStyle/>
                    <a:p>
                      <a:pPr>
                        <a:lnSpc>
                          <a:spcPct val="107000"/>
                        </a:lnSpc>
                        <a:spcAft>
                          <a:spcPts val="0"/>
                        </a:spcAft>
                      </a:pPr>
                      <a:r>
                        <a:rPr lang="hr-HR" sz="10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13/14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12/15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6/8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20/20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46/52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21/22</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16/23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17/20</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22/28</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21/19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19/29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16/17</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1000">
                          <a:effectLst/>
                        </a:rPr>
                        <a:t>13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56594">
                <a:tc>
                  <a:txBody>
                    <a:bodyPr/>
                    <a:lstStyle/>
                    <a:p>
                      <a:pPr>
                        <a:lnSpc>
                          <a:spcPct val="107000"/>
                        </a:lnSpc>
                        <a:spcAft>
                          <a:spcPts val="0"/>
                        </a:spcAft>
                      </a:pPr>
                      <a:r>
                        <a:rPr lang="hr-HR" sz="1000">
                          <a:effectLst/>
                        </a:rPr>
                        <a:t>Potpuno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31</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18</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16</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15</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45569">
                <a:tc>
                  <a:txBody>
                    <a:bodyPr/>
                    <a:lstStyle/>
                    <a:p>
                      <a:pPr>
                        <a:lnSpc>
                          <a:spcPct val="107000"/>
                        </a:lnSpc>
                        <a:spcAft>
                          <a:spcPts val="0"/>
                        </a:spcAft>
                      </a:pPr>
                      <a:r>
                        <a:rPr lang="hr-HR" sz="1000">
                          <a:effectLst/>
                        </a:rPr>
                        <a:t>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67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36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29</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23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53</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26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64</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56594">
                <a:tc>
                  <a:txBody>
                    <a:bodyPr/>
                    <a:lstStyle/>
                    <a:p>
                      <a:pPr>
                        <a:lnSpc>
                          <a:spcPct val="107000"/>
                        </a:lnSpc>
                        <a:spcAft>
                          <a:spcPts val="0"/>
                        </a:spcAft>
                      </a:pPr>
                      <a:r>
                        <a:rPr lang="hr-HR" sz="1000">
                          <a:effectLst/>
                        </a:rPr>
                        <a:t>Ne slažem 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50</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35</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46</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dirty="0">
                          <a:effectLst/>
                        </a:rPr>
                        <a:t>52</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33</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a:effectLst/>
                        </a:rPr>
                        <a:t>0</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47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27</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58</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nSpc>
                          <a:spcPct val="107000"/>
                        </a:lnSpc>
                        <a:spcAft>
                          <a:spcPts val="0"/>
                        </a:spcAft>
                      </a:pPr>
                      <a:r>
                        <a:rPr lang="hr-HR" sz="2000" b="1">
                          <a:effectLst/>
                        </a:rPr>
                        <a:t>9</a:t>
                      </a:r>
                      <a:endParaRPr lang="hr-H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r-HR" sz="2000" b="1" dirty="0">
                          <a:effectLst/>
                        </a:rPr>
                        <a:t>77</a:t>
                      </a:r>
                      <a:endParaRPr lang="hr-H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491911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Da </a:t>
            </a:r>
            <a:r>
              <a:rPr lang="hr-HR" dirty="0"/>
              <a:t>možeš, što bi promijenio u praktičnoj nastavi?</a:t>
            </a:r>
            <a:br>
              <a:rPr lang="hr-HR" dirty="0"/>
            </a:br>
            <a:r>
              <a:rPr lang="hr-HR" dirty="0"/>
              <a:t> </a:t>
            </a:r>
            <a:br>
              <a:rPr lang="hr-HR" dirty="0"/>
            </a:br>
            <a:endParaRPr lang="hr-HR" dirty="0"/>
          </a:p>
        </p:txBody>
      </p:sp>
      <p:sp>
        <p:nvSpPr>
          <p:cNvPr id="3" name="Content Placeholder 2"/>
          <p:cNvSpPr>
            <a:spLocks noGrp="1"/>
          </p:cNvSpPr>
          <p:nvPr>
            <p:ph idx="1"/>
          </p:nvPr>
        </p:nvSpPr>
        <p:spPr>
          <a:xfrm>
            <a:off x="457200" y="1600200"/>
            <a:ext cx="8363272" cy="4997152"/>
          </a:xfrm>
        </p:spPr>
        <p:txBody>
          <a:bodyPr>
            <a:normAutofit fontScale="70000" lnSpcReduction="20000"/>
          </a:bodyPr>
          <a:lstStyle/>
          <a:p>
            <a:r>
              <a:rPr lang="hr-HR" sz="3800" dirty="0"/>
              <a:t>Ja ne bih promjenio ništa na praktičnoj nastavi,instruktor je super sve mi objasni što mi nije jasno. Da imamo novije alate za rad na praktičnoj nastavi ništa jer je sve dobro......... NIŠTA ne sve pet ništa </a:t>
            </a:r>
          </a:p>
          <a:p>
            <a:r>
              <a:rPr lang="hr-HR" sz="3800" dirty="0" smtClean="0">
                <a:solidFill>
                  <a:srgbClr val="FF0000"/>
                </a:solidFill>
              </a:rPr>
              <a:t>Nabavio </a:t>
            </a:r>
            <a:r>
              <a:rPr lang="hr-HR" sz="3800" dirty="0">
                <a:solidFill>
                  <a:srgbClr val="FF0000"/>
                </a:solidFill>
              </a:rPr>
              <a:t>bi bolje i nove alate pa promjenijo bi da vise se moja struka vodi na krovove i salanje.jer je to moj zanat a da manje radimo npr:štoke,vrata, ormare itd i da se skola poibrine da se vise alata uvede na praksu i da ucenik dobije dozvoljenje da samostalno nesto iz drvete napravi. </a:t>
            </a:r>
            <a:endParaRPr lang="hr-HR" sz="3800" dirty="0" smtClean="0">
              <a:solidFill>
                <a:srgbClr val="FF0000"/>
              </a:solidFill>
            </a:endParaRPr>
          </a:p>
          <a:p>
            <a:r>
              <a:rPr lang="hr-HR" sz="3800" dirty="0" smtClean="0"/>
              <a:t>Da </a:t>
            </a:r>
            <a:r>
              <a:rPr lang="hr-HR" sz="3800" dirty="0"/>
              <a:t>se kupe novi alati npr: čekić, ručne pile, zaštitne naočale i rukavice, zaštitu za glavu (šljemovi) , turpije za drvo , nova gljetva , da se osiguraju strojevi da se nešto ne desi učeniku. </a:t>
            </a:r>
            <a:endParaRPr lang="hr-HR" sz="3800" dirty="0" smtClean="0"/>
          </a:p>
          <a:p>
            <a:endParaRPr lang="hr-HR" dirty="0"/>
          </a:p>
        </p:txBody>
      </p:sp>
    </p:spTree>
    <p:extLst>
      <p:ext uri="{BB962C8B-B14F-4D97-AF65-F5344CB8AC3E}">
        <p14:creationId xmlns:p14="http://schemas.microsoft.com/office/powerpoint/2010/main" val="25370191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20000"/>
          </a:bodyPr>
          <a:lstStyle/>
          <a:p>
            <a:r>
              <a:rPr lang="hr-HR" dirty="0">
                <a:solidFill>
                  <a:srgbClr val="FF0000"/>
                </a:solidFill>
              </a:rPr>
              <a:t>Da se obnove ili kupe novi strojevi i obavezno zaštita na njima , za spriječavanje ozljeda na radu. </a:t>
            </a:r>
          </a:p>
          <a:p>
            <a:r>
              <a:rPr lang="hr-HR" dirty="0"/>
              <a:t>NIŠTA </a:t>
            </a:r>
          </a:p>
          <a:p>
            <a:r>
              <a:rPr lang="hr-HR" dirty="0"/>
              <a:t>Ja bih promijenio vrijeme gableca.Uveo bih pauzu svakih sat vremena da praktikanti mogu odmoriti.Promijenio bih vrijeme početka prakse. </a:t>
            </a:r>
          </a:p>
          <a:p>
            <a:r>
              <a:rPr lang="hr-HR" dirty="0"/>
              <a:t>Nove alate,nove strojeve,radno vrijeme,dobro ponasanje ucenika,više rada,novo vrijeme za pušenje,novo vrijeme za gablec.... novog instruktora </a:t>
            </a:r>
          </a:p>
          <a:p>
            <a:r>
              <a:rPr lang="hr-HR" dirty="0"/>
              <a:t>Trebali bi bolji alat i više materijala. </a:t>
            </a:r>
            <a:endParaRPr lang="hr-HR" dirty="0" smtClean="0"/>
          </a:p>
          <a:p>
            <a:r>
              <a:rPr lang="hr-HR" dirty="0"/>
              <a:t>Nebi ništa mjenjao. </a:t>
            </a:r>
          </a:p>
          <a:p>
            <a:r>
              <a:rPr lang="hr-HR" dirty="0"/>
              <a:t>NIŠTA ništa ne ih promjenio jer mi je do sad bilo zanimljivo </a:t>
            </a:r>
          </a:p>
          <a:p>
            <a:r>
              <a:rPr lang="hr-HR" dirty="0"/>
              <a:t>ništa </a:t>
            </a:r>
          </a:p>
          <a:p>
            <a:endParaRPr lang="hr-HR" dirty="0"/>
          </a:p>
        </p:txBody>
      </p:sp>
    </p:spTree>
    <p:extLst>
      <p:ext uri="{BB962C8B-B14F-4D97-AF65-F5344CB8AC3E}">
        <p14:creationId xmlns:p14="http://schemas.microsoft.com/office/powerpoint/2010/main" val="3511518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noAutofit/>
          </a:bodyPr>
          <a:lstStyle/>
          <a:p>
            <a:pPr fontAlgn="base"/>
            <a:endParaRPr lang="hr-HR" sz="3600" dirty="0" smtClean="0"/>
          </a:p>
          <a:p>
            <a:pPr fontAlgn="base"/>
            <a:r>
              <a:rPr lang="de-DE" sz="3600" dirty="0" smtClean="0"/>
              <a:t>N. </a:t>
            </a:r>
            <a:r>
              <a:rPr lang="de-DE" sz="3600" dirty="0" err="1" smtClean="0"/>
              <a:t>ima</a:t>
            </a:r>
            <a:r>
              <a:rPr lang="de-DE" sz="3600" dirty="0" smtClean="0"/>
              <a:t> </a:t>
            </a:r>
            <a:r>
              <a:rPr lang="de-DE" sz="3600" dirty="0" err="1" smtClean="0"/>
              <a:t>razumijevanja</a:t>
            </a:r>
            <a:r>
              <a:rPr lang="de-DE" sz="3600" dirty="0" smtClean="0"/>
              <a:t> </a:t>
            </a:r>
            <a:r>
              <a:rPr lang="de-DE" sz="3600" dirty="0" err="1" smtClean="0"/>
              <a:t>za</a:t>
            </a:r>
            <a:r>
              <a:rPr lang="de-DE" sz="3600" dirty="0" smtClean="0"/>
              <a:t> </a:t>
            </a:r>
            <a:r>
              <a:rPr lang="de-DE" sz="3600" dirty="0" err="1" smtClean="0"/>
              <a:t>probleme</a:t>
            </a:r>
            <a:r>
              <a:rPr lang="de-DE" sz="3600" dirty="0" smtClean="0"/>
              <a:t> </a:t>
            </a:r>
            <a:r>
              <a:rPr lang="de-DE" sz="3600" dirty="0" err="1" smtClean="0"/>
              <a:t>učenika</a:t>
            </a:r>
            <a:endParaRPr lang="hr-HR" sz="3600" dirty="0" smtClean="0"/>
          </a:p>
          <a:p>
            <a:pPr fontAlgn="base"/>
            <a:r>
              <a:rPr lang="en-GB" sz="3600" dirty="0" smtClean="0"/>
              <a:t>N. </a:t>
            </a:r>
            <a:r>
              <a:rPr lang="en-GB" sz="3600" dirty="0" err="1" smtClean="0"/>
              <a:t>pred</a:t>
            </a:r>
            <a:r>
              <a:rPr lang="en-GB" sz="3600" dirty="0" smtClean="0"/>
              <a:t> </a:t>
            </a:r>
            <a:r>
              <a:rPr lang="en-GB" sz="3600" dirty="0" err="1" smtClean="0"/>
              <a:t>drugim</a:t>
            </a:r>
            <a:r>
              <a:rPr lang="en-GB" sz="3600" dirty="0" smtClean="0"/>
              <a:t> </a:t>
            </a:r>
            <a:r>
              <a:rPr lang="en-GB" sz="3600" dirty="0" err="1" smtClean="0"/>
              <a:t>učenicima</a:t>
            </a:r>
            <a:r>
              <a:rPr lang="en-GB" sz="3600" dirty="0" smtClean="0"/>
              <a:t> </a:t>
            </a:r>
            <a:r>
              <a:rPr lang="en-GB" sz="3600" dirty="0" err="1" smtClean="0"/>
              <a:t>kritizira</a:t>
            </a:r>
            <a:r>
              <a:rPr lang="en-GB" sz="3600" dirty="0" smtClean="0"/>
              <a:t> </a:t>
            </a:r>
            <a:r>
              <a:rPr lang="en-GB" sz="3600" dirty="0" err="1" smtClean="0"/>
              <a:t>osobine</a:t>
            </a:r>
            <a:r>
              <a:rPr lang="en-GB" sz="3600" dirty="0" smtClean="0"/>
              <a:t> </a:t>
            </a:r>
            <a:r>
              <a:rPr lang="en-GB" sz="3600" dirty="0" err="1" smtClean="0"/>
              <a:t>i</a:t>
            </a:r>
            <a:r>
              <a:rPr lang="en-GB" sz="3600" dirty="0" smtClean="0"/>
              <a:t> </a:t>
            </a:r>
            <a:r>
              <a:rPr lang="en-GB" sz="3600" dirty="0" err="1" smtClean="0"/>
              <a:t>postupke</a:t>
            </a:r>
            <a:r>
              <a:rPr lang="en-GB" sz="3600" dirty="0" smtClean="0"/>
              <a:t> </a:t>
            </a:r>
            <a:r>
              <a:rPr lang="en-GB" sz="3600" dirty="0" err="1" smtClean="0"/>
              <a:t>učenika</a:t>
            </a:r>
            <a:r>
              <a:rPr lang="en-GB" sz="3600" dirty="0" smtClean="0"/>
              <a:t> </a:t>
            </a:r>
            <a:endParaRPr lang="hr-HR" sz="3600" dirty="0" smtClean="0"/>
          </a:p>
          <a:p>
            <a:pPr fontAlgn="base"/>
            <a:r>
              <a:rPr lang="en-GB" sz="3600" dirty="0" smtClean="0"/>
              <a:t>N. se </a:t>
            </a:r>
            <a:r>
              <a:rPr lang="en-GB" sz="3600" dirty="0" err="1" smtClean="0"/>
              <a:t>obraća</a:t>
            </a:r>
            <a:r>
              <a:rPr lang="en-GB" sz="3600" dirty="0" smtClean="0"/>
              <a:t> </a:t>
            </a:r>
            <a:r>
              <a:rPr lang="en-GB" sz="3600" dirty="0" err="1" smtClean="0"/>
              <a:t>učenicima</a:t>
            </a:r>
            <a:r>
              <a:rPr lang="en-GB" sz="3600" dirty="0" smtClean="0"/>
              <a:t> s </a:t>
            </a:r>
            <a:r>
              <a:rPr lang="en-GB" sz="3600" dirty="0" err="1" smtClean="0"/>
              <a:t>poštovanjem</a:t>
            </a:r>
            <a:r>
              <a:rPr lang="en-GB" sz="3600" dirty="0" smtClean="0"/>
              <a:t> </a:t>
            </a:r>
            <a:r>
              <a:rPr lang="en-GB" sz="3600" dirty="0" err="1" smtClean="0"/>
              <a:t>i</a:t>
            </a:r>
            <a:r>
              <a:rPr lang="en-GB" sz="3600" dirty="0" smtClean="0"/>
              <a:t> </a:t>
            </a:r>
            <a:r>
              <a:rPr lang="en-GB" sz="3600" dirty="0" err="1" smtClean="0"/>
              <a:t>uvažavanjem</a:t>
            </a:r>
            <a:endParaRPr lang="hr-HR" sz="3600" dirty="0" smtClean="0"/>
          </a:p>
          <a:p>
            <a:pPr fontAlgn="base"/>
            <a:r>
              <a:rPr lang="en-GB" sz="3600" dirty="0" smtClean="0"/>
              <a:t>N. </a:t>
            </a:r>
            <a:r>
              <a:rPr lang="en-GB" sz="3600" dirty="0" err="1" smtClean="0"/>
              <a:t>daje</a:t>
            </a:r>
            <a:r>
              <a:rPr lang="en-GB" sz="3600" dirty="0" smtClean="0"/>
              <a:t> </a:t>
            </a:r>
            <a:r>
              <a:rPr lang="en-GB" sz="3600" dirty="0" err="1" smtClean="0"/>
              <a:t>priliku</a:t>
            </a:r>
            <a:r>
              <a:rPr lang="en-GB" sz="3600" dirty="0" smtClean="0"/>
              <a:t> </a:t>
            </a:r>
            <a:r>
              <a:rPr lang="en-GB" sz="3600" dirty="0" err="1" smtClean="0"/>
              <a:t>učenicima</a:t>
            </a:r>
            <a:r>
              <a:rPr lang="en-GB" sz="3600" dirty="0" smtClean="0"/>
              <a:t> </a:t>
            </a:r>
            <a:r>
              <a:rPr lang="en-GB" sz="3600" dirty="0" err="1" smtClean="0"/>
              <a:t>da</a:t>
            </a:r>
            <a:r>
              <a:rPr lang="en-GB" sz="3600" dirty="0" smtClean="0"/>
              <a:t> </a:t>
            </a:r>
            <a:r>
              <a:rPr lang="en-GB" sz="3600" dirty="0" err="1" smtClean="0"/>
              <a:t>izraze</a:t>
            </a:r>
            <a:r>
              <a:rPr lang="en-GB" sz="3600" dirty="0" smtClean="0"/>
              <a:t> </a:t>
            </a:r>
            <a:r>
              <a:rPr lang="en-GB" sz="3600" dirty="0" err="1" smtClean="0"/>
              <a:t>svoje</a:t>
            </a:r>
            <a:r>
              <a:rPr lang="en-GB" sz="3600" dirty="0" smtClean="0"/>
              <a:t> </a:t>
            </a:r>
            <a:r>
              <a:rPr lang="en-GB" sz="3600" dirty="0" err="1" smtClean="0"/>
              <a:t>mišljenje</a:t>
            </a:r>
            <a:endParaRPr lang="hr-HR" sz="3600" dirty="0" smtClean="0"/>
          </a:p>
          <a:p>
            <a:pPr fontAlgn="base"/>
            <a:endParaRPr lang="hr-HR" sz="3600"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363272" cy="6264696"/>
          </a:xfrm>
        </p:spPr>
        <p:txBody>
          <a:bodyPr>
            <a:normAutofit fontScale="77500" lnSpcReduction="20000"/>
          </a:bodyPr>
          <a:lstStyle/>
          <a:p>
            <a:r>
              <a:rPr lang="hr-HR" dirty="0" smtClean="0"/>
              <a:t>Ništa </a:t>
            </a:r>
            <a:r>
              <a:rPr lang="hr-HR" dirty="0"/>
              <a:t>ne bih mijenjao. </a:t>
            </a:r>
          </a:p>
          <a:p>
            <a:r>
              <a:rPr lang="hr-HR" dirty="0" smtClean="0"/>
              <a:t>nistaaaa </a:t>
            </a:r>
          </a:p>
          <a:p>
            <a:r>
              <a:rPr lang="hr-HR" dirty="0" smtClean="0"/>
              <a:t>Ja </a:t>
            </a:r>
            <a:r>
              <a:rPr lang="hr-HR" dirty="0"/>
              <a:t>nebi nista mjenjao </a:t>
            </a:r>
            <a:endParaRPr lang="hr-HR" dirty="0" smtClean="0"/>
          </a:p>
          <a:p>
            <a:r>
              <a:rPr lang="hr-HR" dirty="0" smtClean="0"/>
              <a:t>da </a:t>
            </a:r>
            <a:r>
              <a:rPr lang="hr-HR" dirty="0"/>
              <a:t>dobijemo novi alat. </a:t>
            </a:r>
            <a:endParaRPr lang="hr-HR" dirty="0" smtClean="0"/>
          </a:p>
          <a:p>
            <a:r>
              <a:rPr lang="hr-HR" dirty="0" smtClean="0"/>
              <a:t>Nebi </a:t>
            </a:r>
            <a:r>
              <a:rPr lang="hr-HR" dirty="0"/>
              <a:t>ništa promjenio,nego da dobijemo nešto više alata da ima više alata, materijala i da više rade u školi na praksi. </a:t>
            </a:r>
            <a:endParaRPr lang="hr-HR" dirty="0" smtClean="0"/>
          </a:p>
          <a:p>
            <a:r>
              <a:rPr lang="hr-HR" dirty="0" smtClean="0"/>
              <a:t>Sve </a:t>
            </a:r>
          </a:p>
          <a:p>
            <a:r>
              <a:rPr lang="hr-HR" dirty="0" smtClean="0"/>
              <a:t>ništa </a:t>
            </a:r>
          </a:p>
          <a:p>
            <a:r>
              <a:rPr lang="hr-HR" dirty="0" smtClean="0"/>
              <a:t>Želio </a:t>
            </a:r>
            <a:r>
              <a:rPr lang="hr-HR" dirty="0"/>
              <a:t>bi da više radimo svoje zanimanje nego zanimanje zidara. I </a:t>
            </a:r>
            <a:r>
              <a:rPr lang="hr-HR" dirty="0">
                <a:solidFill>
                  <a:srgbClr val="FF0000"/>
                </a:solidFill>
              </a:rPr>
              <a:t>želio bi da radiator bolje grije kad je vani hladno</a:t>
            </a:r>
            <a:r>
              <a:rPr lang="hr-HR" dirty="0"/>
              <a:t>.:) </a:t>
            </a:r>
            <a:endParaRPr lang="hr-HR" dirty="0" smtClean="0"/>
          </a:p>
          <a:p>
            <a:r>
              <a:rPr lang="hr-HR" dirty="0" smtClean="0"/>
              <a:t>Promjenio </a:t>
            </a:r>
            <a:r>
              <a:rPr lang="hr-HR" dirty="0"/>
              <a:t>bih neke stvari jedna od tih stvari je da više radimo svoje zanimanje, a ne više druga zanimanja i još bi promjenio to da instruktor bude više s nama u radioni nego u svojoj kancelariji. </a:t>
            </a:r>
            <a:endParaRPr lang="hr-HR" dirty="0" smtClean="0"/>
          </a:p>
          <a:p>
            <a:r>
              <a:rPr lang="hr-HR" dirty="0" smtClean="0"/>
              <a:t>Ništa </a:t>
            </a:r>
            <a:r>
              <a:rPr lang="hr-HR" dirty="0"/>
              <a:t>nebi mjenjo. </a:t>
            </a:r>
          </a:p>
          <a:p>
            <a:endParaRPr lang="hr-HR" dirty="0"/>
          </a:p>
        </p:txBody>
      </p:sp>
    </p:spTree>
    <p:extLst>
      <p:ext uri="{BB962C8B-B14F-4D97-AF65-F5344CB8AC3E}">
        <p14:creationId xmlns:p14="http://schemas.microsoft.com/office/powerpoint/2010/main" val="41701226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363272" cy="6552728"/>
          </a:xfrm>
        </p:spPr>
        <p:txBody>
          <a:bodyPr>
            <a:normAutofit fontScale="62500" lnSpcReduction="20000"/>
          </a:bodyPr>
          <a:lstStyle/>
          <a:p>
            <a:r>
              <a:rPr lang="hr-HR" dirty="0"/>
              <a:t>sve :) </a:t>
            </a:r>
            <a:endParaRPr lang="hr-HR" dirty="0" smtClean="0"/>
          </a:p>
          <a:p>
            <a:r>
              <a:rPr lang="hr-HR" dirty="0" smtClean="0"/>
              <a:t>Manje </a:t>
            </a:r>
            <a:r>
              <a:rPr lang="hr-HR" dirty="0"/>
              <a:t>rada :* </a:t>
            </a:r>
            <a:endParaRPr lang="hr-HR" dirty="0" smtClean="0"/>
          </a:p>
          <a:p>
            <a:r>
              <a:rPr lang="hr-HR" dirty="0" smtClean="0"/>
              <a:t>vise </a:t>
            </a:r>
            <a:r>
              <a:rPr lang="hr-HR" dirty="0"/>
              <a:t>da radimo na strojevima </a:t>
            </a:r>
            <a:endParaRPr lang="hr-HR" dirty="0" smtClean="0"/>
          </a:p>
          <a:p>
            <a:r>
              <a:rPr lang="hr-HR" dirty="0" smtClean="0"/>
              <a:t>DA </a:t>
            </a:r>
            <a:r>
              <a:rPr lang="hr-HR" dirty="0"/>
              <a:t>RADIMO VISE NA STROJEVIMA Više rada sa strojevima </a:t>
            </a:r>
            <a:endParaRPr lang="hr-HR" dirty="0" smtClean="0"/>
          </a:p>
          <a:p>
            <a:r>
              <a:rPr lang="hr-HR" dirty="0" smtClean="0"/>
              <a:t>Ništa </a:t>
            </a:r>
          </a:p>
          <a:p>
            <a:r>
              <a:rPr lang="hr-HR" dirty="0" smtClean="0"/>
              <a:t>Ništa </a:t>
            </a:r>
            <a:r>
              <a:rPr lang="hr-HR" dirty="0"/>
              <a:t>:) </a:t>
            </a:r>
            <a:endParaRPr lang="hr-HR" dirty="0" smtClean="0"/>
          </a:p>
          <a:p>
            <a:r>
              <a:rPr lang="hr-HR" dirty="0" smtClean="0"/>
              <a:t>instruktora </a:t>
            </a:r>
          </a:p>
          <a:p>
            <a:r>
              <a:rPr lang="hr-HR" dirty="0" smtClean="0"/>
              <a:t>instrruktora </a:t>
            </a:r>
          </a:p>
          <a:p>
            <a:r>
              <a:rPr lang="hr-HR" dirty="0" smtClean="0">
                <a:solidFill>
                  <a:srgbClr val="FF0000"/>
                </a:solidFill>
              </a:rPr>
              <a:t>VIše </a:t>
            </a:r>
            <a:r>
              <a:rPr lang="hr-HR" dirty="0">
                <a:solidFill>
                  <a:srgbClr val="FF0000"/>
                </a:solidFill>
              </a:rPr>
              <a:t>rada sa strojem,koristit više tehnika rada,vježbe zahtjevnih radova ... </a:t>
            </a:r>
            <a:endParaRPr lang="hr-HR" dirty="0" smtClean="0">
              <a:solidFill>
                <a:srgbClr val="FF0000"/>
              </a:solidFill>
            </a:endParaRPr>
          </a:p>
          <a:p>
            <a:r>
              <a:rPr lang="hr-HR" dirty="0" smtClean="0"/>
              <a:t>Strojeve </a:t>
            </a:r>
          </a:p>
          <a:p>
            <a:r>
              <a:rPr lang="hr-HR" dirty="0" smtClean="0"/>
              <a:t>Ništa</a:t>
            </a:r>
            <a:r>
              <a:rPr lang="hr-HR" dirty="0"/>
              <a:t>, sve je zakon. </a:t>
            </a:r>
            <a:endParaRPr lang="hr-HR" dirty="0" smtClean="0"/>
          </a:p>
          <a:p>
            <a:r>
              <a:rPr lang="hr-HR" dirty="0" smtClean="0"/>
              <a:t>Ništa,sve </a:t>
            </a:r>
            <a:r>
              <a:rPr lang="hr-HR" dirty="0"/>
              <a:t>u redu. Hvala! </a:t>
            </a:r>
            <a:endParaRPr lang="hr-HR" dirty="0" smtClean="0"/>
          </a:p>
          <a:p>
            <a:r>
              <a:rPr lang="hr-HR" dirty="0" smtClean="0"/>
              <a:t>Da </a:t>
            </a:r>
            <a:r>
              <a:rPr lang="hr-HR" dirty="0"/>
              <a:t>manje čistimo bagere i da više kopamo </a:t>
            </a:r>
            <a:endParaRPr lang="hr-HR" dirty="0" smtClean="0"/>
          </a:p>
          <a:p>
            <a:r>
              <a:rPr lang="hr-HR" dirty="0" smtClean="0"/>
              <a:t>Nista</a:t>
            </a:r>
            <a:r>
              <a:rPr lang="hr-HR" dirty="0"/>
              <a:t>, ništa bih,bolje strojeve. i da ima nafte stalnoo! :) Ništa nebi promijenio. </a:t>
            </a:r>
            <a:endParaRPr lang="hr-HR" dirty="0" smtClean="0"/>
          </a:p>
          <a:p>
            <a:r>
              <a:rPr lang="hr-HR" dirty="0" smtClean="0"/>
              <a:t>Ništa</a:t>
            </a:r>
            <a:r>
              <a:rPr lang="hr-HR" dirty="0"/>
              <a:t>!! </a:t>
            </a:r>
            <a:endParaRPr lang="hr-HR" dirty="0" smtClean="0"/>
          </a:p>
          <a:p>
            <a:r>
              <a:rPr lang="hr-HR" dirty="0" smtClean="0"/>
              <a:t>PROMIJENIO </a:t>
            </a:r>
            <a:r>
              <a:rPr lang="hr-HR" dirty="0"/>
              <a:t>BI TO DA VISE RADIMO SA STROJEVIMA Više rada na strojevima </a:t>
            </a:r>
            <a:endParaRPr lang="hr-HR" dirty="0" smtClean="0"/>
          </a:p>
          <a:p>
            <a:r>
              <a:rPr lang="hr-HR" dirty="0" smtClean="0"/>
              <a:t>Ništa </a:t>
            </a:r>
            <a:r>
              <a:rPr lang="hr-HR" dirty="0"/>
              <a:t>sve je ok!!!!! </a:t>
            </a:r>
            <a:endParaRPr lang="hr-HR" dirty="0" smtClean="0"/>
          </a:p>
          <a:p>
            <a:r>
              <a:rPr lang="hr-HR" dirty="0" smtClean="0"/>
              <a:t>Ništa </a:t>
            </a:r>
          </a:p>
          <a:p>
            <a:r>
              <a:rPr lang="hr-HR" dirty="0" smtClean="0"/>
              <a:t>obnovio </a:t>
            </a:r>
            <a:r>
              <a:rPr lang="hr-HR" dirty="0"/>
              <a:t>vozni park hvala </a:t>
            </a:r>
          </a:p>
          <a:p>
            <a:endParaRPr lang="hr-HR" dirty="0"/>
          </a:p>
          <a:p>
            <a:endParaRPr lang="hr-HR" dirty="0"/>
          </a:p>
        </p:txBody>
      </p:sp>
    </p:spTree>
    <p:extLst>
      <p:ext uri="{BB962C8B-B14F-4D97-AF65-F5344CB8AC3E}">
        <p14:creationId xmlns:p14="http://schemas.microsoft.com/office/powerpoint/2010/main" val="30957369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363272" cy="6264696"/>
          </a:xfrm>
        </p:spPr>
        <p:txBody>
          <a:bodyPr>
            <a:normAutofit fontScale="70000" lnSpcReduction="20000"/>
          </a:bodyPr>
          <a:lstStyle/>
          <a:p>
            <a:r>
              <a:rPr lang="hr-HR" dirty="0"/>
              <a:t>NIŠTA !!!!! </a:t>
            </a:r>
            <a:endParaRPr lang="hr-HR" dirty="0" smtClean="0"/>
          </a:p>
          <a:p>
            <a:r>
              <a:rPr lang="hr-HR" dirty="0" smtClean="0"/>
              <a:t>Ništa </a:t>
            </a:r>
            <a:r>
              <a:rPr lang="hr-HR" dirty="0"/>
              <a:t>nebi mjenjal </a:t>
            </a:r>
            <a:endParaRPr lang="hr-HR" dirty="0" smtClean="0"/>
          </a:p>
          <a:p>
            <a:r>
              <a:rPr lang="hr-HR" dirty="0" smtClean="0"/>
              <a:t>Ništa </a:t>
            </a:r>
          </a:p>
          <a:p>
            <a:r>
              <a:rPr lang="hr-HR" dirty="0" smtClean="0"/>
              <a:t>NIsta </a:t>
            </a:r>
            <a:r>
              <a:rPr lang="hr-HR" dirty="0"/>
              <a:t>sve mi je super i okej.. </a:t>
            </a:r>
            <a:endParaRPr lang="hr-HR" dirty="0" smtClean="0"/>
          </a:p>
          <a:p>
            <a:r>
              <a:rPr lang="hr-HR" dirty="0" smtClean="0"/>
              <a:t>Da </a:t>
            </a:r>
            <a:r>
              <a:rPr lang="hr-HR" dirty="0"/>
              <a:t>se vise pije i jede! </a:t>
            </a:r>
            <a:endParaRPr lang="hr-HR" dirty="0" smtClean="0"/>
          </a:p>
          <a:p>
            <a:r>
              <a:rPr lang="hr-HR" dirty="0" smtClean="0"/>
              <a:t>Vise </a:t>
            </a:r>
            <a:r>
              <a:rPr lang="hr-HR" dirty="0"/>
              <a:t>alata </a:t>
            </a:r>
          </a:p>
          <a:p>
            <a:r>
              <a:rPr lang="hr-HR" dirty="0"/>
              <a:t>Ništa Sve oke. </a:t>
            </a:r>
            <a:endParaRPr lang="hr-HR" dirty="0" smtClean="0"/>
          </a:p>
          <a:p>
            <a:r>
              <a:rPr lang="hr-HR" dirty="0" smtClean="0">
                <a:solidFill>
                  <a:srgbClr val="FF0000"/>
                </a:solidFill>
              </a:rPr>
              <a:t>Ja </a:t>
            </a:r>
            <a:r>
              <a:rPr lang="hr-HR" dirty="0">
                <a:solidFill>
                  <a:srgbClr val="FF0000"/>
                </a:solidFill>
              </a:rPr>
              <a:t>mislimda bi bilo bolje da radimo malo više o drugim zanimanja, da staknemo znanje o više poslova </a:t>
            </a:r>
            <a:endParaRPr lang="hr-HR" dirty="0" smtClean="0">
              <a:solidFill>
                <a:srgbClr val="FF0000"/>
              </a:solidFill>
            </a:endParaRPr>
          </a:p>
          <a:p>
            <a:r>
              <a:rPr lang="hr-HR" dirty="0" smtClean="0"/>
              <a:t>ništa </a:t>
            </a:r>
          </a:p>
          <a:p>
            <a:r>
              <a:rPr lang="hr-HR" dirty="0" smtClean="0"/>
              <a:t>Nebi </a:t>
            </a:r>
            <a:r>
              <a:rPr lang="hr-HR" dirty="0"/>
              <a:t>mijenjao ništa </a:t>
            </a:r>
          </a:p>
          <a:p>
            <a:r>
              <a:rPr lang="hr-HR" dirty="0"/>
              <a:t>NIŠTAA!!!!!!!!!!!! </a:t>
            </a:r>
            <a:endParaRPr lang="hr-HR" dirty="0" smtClean="0"/>
          </a:p>
          <a:p>
            <a:r>
              <a:rPr lang="hr-HR" dirty="0" smtClean="0">
                <a:solidFill>
                  <a:srgbClr val="FF0000"/>
                </a:solidFill>
              </a:rPr>
              <a:t>Ništa</a:t>
            </a:r>
            <a:r>
              <a:rPr lang="hr-HR" dirty="0">
                <a:solidFill>
                  <a:srgbClr val="FF0000"/>
                </a:solidFill>
              </a:rPr>
              <a:t>, profesor je odličan , i jedan je od rijetkih koji ima dobar odnos s učenicima, ne samo to već ima autoritet,što nekim profesorima nikako ne polazi za rukom. Sa svime smo zadovoljni i nista ne bismo mjenjali. </a:t>
            </a:r>
            <a:r>
              <a:rPr lang="hr-HR" dirty="0"/>
              <a:t>Osim prostora. NIŠTAAAAAAAAAAAAAAAAAAAAAAAAAAA!!!!!!!!!!!!!!! ;) Nista </a:t>
            </a:r>
          </a:p>
          <a:p>
            <a:endParaRPr lang="hr-HR" dirty="0"/>
          </a:p>
        </p:txBody>
      </p:sp>
    </p:spTree>
    <p:extLst>
      <p:ext uri="{BB962C8B-B14F-4D97-AF65-F5344CB8AC3E}">
        <p14:creationId xmlns:p14="http://schemas.microsoft.com/office/powerpoint/2010/main" val="3591002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fontScale="70000" lnSpcReduction="20000"/>
          </a:bodyPr>
          <a:lstStyle/>
          <a:p>
            <a:r>
              <a:rPr lang="hr-HR" dirty="0"/>
              <a:t>promijenio bih duljinu gableca 1h zbog toga jer nemamo vremena otici u ducan i pojesti u miru</a:t>
            </a:r>
            <a:r>
              <a:rPr lang="hr-HR" dirty="0" smtClean="0"/>
              <a:t>!!!</a:t>
            </a:r>
          </a:p>
          <a:p>
            <a:r>
              <a:rPr lang="hr-HR" dirty="0" smtClean="0"/>
              <a:t> </a:t>
            </a:r>
            <a:r>
              <a:rPr lang="hr-HR" dirty="0"/>
              <a:t>ja sam zakon!!!! :* :* &lt;3 </a:t>
            </a:r>
            <a:endParaRPr lang="hr-HR" dirty="0" smtClean="0"/>
          </a:p>
          <a:p>
            <a:r>
              <a:rPr lang="hr-HR" dirty="0" smtClean="0"/>
              <a:t>NISTA </a:t>
            </a:r>
            <a:r>
              <a:rPr lang="hr-HR" dirty="0"/>
              <a:t>, SVE 5 ;) </a:t>
            </a:r>
            <a:endParaRPr lang="hr-HR" dirty="0" smtClean="0"/>
          </a:p>
          <a:p>
            <a:r>
              <a:rPr lang="hr-HR" dirty="0" smtClean="0"/>
              <a:t>Nista </a:t>
            </a:r>
            <a:r>
              <a:rPr lang="hr-HR" dirty="0"/>
              <a:t>nebi mjenjao </a:t>
            </a:r>
            <a:endParaRPr lang="hr-HR" dirty="0" smtClean="0"/>
          </a:p>
          <a:p>
            <a:r>
              <a:rPr lang="hr-HR" dirty="0" smtClean="0">
                <a:solidFill>
                  <a:srgbClr val="FF0000"/>
                </a:solidFill>
              </a:rPr>
              <a:t>Išao </a:t>
            </a:r>
            <a:r>
              <a:rPr lang="hr-HR" dirty="0">
                <a:solidFill>
                  <a:srgbClr val="FF0000"/>
                </a:solidFill>
              </a:rPr>
              <a:t>bi više na vanjsku praksu nego školsku</a:t>
            </a:r>
            <a:r>
              <a:rPr lang="hr-HR" dirty="0"/>
              <a:t> i više bi radili zadatke za grijanje i ostalog sta nam doista treba!!! </a:t>
            </a:r>
            <a:endParaRPr lang="hr-HR" dirty="0" smtClean="0"/>
          </a:p>
          <a:p>
            <a:r>
              <a:rPr lang="hr-HR" dirty="0" smtClean="0"/>
              <a:t>Da </a:t>
            </a:r>
            <a:r>
              <a:rPr lang="hr-HR" dirty="0"/>
              <a:t>nam daju već piti jer smo žejni. </a:t>
            </a:r>
            <a:endParaRPr lang="hr-HR" dirty="0" smtClean="0"/>
          </a:p>
          <a:p>
            <a:r>
              <a:rPr lang="hr-HR" dirty="0" smtClean="0"/>
              <a:t>apsolutno </a:t>
            </a:r>
            <a:r>
              <a:rPr lang="hr-HR" dirty="0"/>
              <a:t>ništa </a:t>
            </a:r>
            <a:endParaRPr lang="hr-HR" dirty="0" smtClean="0"/>
          </a:p>
          <a:p>
            <a:r>
              <a:rPr lang="hr-HR" dirty="0" smtClean="0"/>
              <a:t>NIŠTA </a:t>
            </a:r>
            <a:r>
              <a:rPr lang="hr-HR" dirty="0"/>
              <a:t>NE BIHMIJENJAO</a:t>
            </a:r>
            <a:r>
              <a:rPr lang="hr-HR" dirty="0" smtClean="0"/>
              <a:t>!!!!!!!!!!!!!!!!!!!!!!!!!!!!!!!!!!!!!!!!!!!!!!</a:t>
            </a:r>
          </a:p>
          <a:p>
            <a:r>
              <a:rPr lang="hr-HR" dirty="0" smtClean="0"/>
              <a:t> </a:t>
            </a:r>
            <a:r>
              <a:rPr lang="hr-HR" dirty="0"/>
              <a:t>ja osobno nebi ništa promjenio. </a:t>
            </a:r>
            <a:endParaRPr lang="hr-HR" dirty="0" smtClean="0"/>
          </a:p>
          <a:p>
            <a:r>
              <a:rPr lang="hr-HR" dirty="0" smtClean="0"/>
              <a:t>Ništa </a:t>
            </a:r>
            <a:r>
              <a:rPr lang="hr-HR" dirty="0"/>
              <a:t>ne bih promijenio! </a:t>
            </a:r>
            <a:endParaRPr lang="hr-HR" dirty="0" smtClean="0"/>
          </a:p>
          <a:p>
            <a:r>
              <a:rPr lang="hr-HR" dirty="0" smtClean="0"/>
              <a:t>Ništa </a:t>
            </a:r>
            <a:r>
              <a:rPr lang="hr-HR" dirty="0"/>
              <a:t>Volio bi da nas hostese preslače! </a:t>
            </a:r>
            <a:endParaRPr lang="hr-HR" dirty="0" smtClean="0"/>
          </a:p>
          <a:p>
            <a:r>
              <a:rPr lang="hr-HR" dirty="0" smtClean="0"/>
              <a:t>Ništa </a:t>
            </a:r>
            <a:r>
              <a:rPr lang="hr-HR" dirty="0"/>
              <a:t>nebi mijenjao. </a:t>
            </a:r>
            <a:endParaRPr lang="hr-HR" dirty="0" smtClean="0"/>
          </a:p>
          <a:p>
            <a:r>
              <a:rPr lang="hr-HR" dirty="0" smtClean="0"/>
              <a:t>Jeste,neznam</a:t>
            </a:r>
            <a:r>
              <a:rPr lang="hr-HR" dirty="0"/>
              <a:t>, dobro je ovako kako je i to ne. </a:t>
            </a:r>
            <a:r>
              <a:rPr lang="hr-HR" dirty="0">
                <a:solidFill>
                  <a:srgbClr val="FF0000"/>
                </a:solidFill>
              </a:rPr>
              <a:t>Živim kao car!! </a:t>
            </a:r>
            <a:endParaRPr lang="hr-HR" dirty="0" smtClean="0">
              <a:solidFill>
                <a:srgbClr val="FF0000"/>
              </a:solidFill>
            </a:endParaRPr>
          </a:p>
          <a:p>
            <a:r>
              <a:rPr lang="hr-HR" dirty="0" smtClean="0">
                <a:solidFill>
                  <a:srgbClr val="FF0000"/>
                </a:solidFill>
              </a:rPr>
              <a:t>Više </a:t>
            </a:r>
            <a:r>
              <a:rPr lang="hr-HR" dirty="0">
                <a:solidFill>
                  <a:srgbClr val="FF0000"/>
                </a:solidFill>
              </a:rPr>
              <a:t>bi išao na vanjsku praksu jer mislim da bi više naučio nego na praktičnoj nastavi</a:t>
            </a:r>
            <a:r>
              <a:rPr lang="hr-HR" dirty="0"/>
              <a:t>. </a:t>
            </a:r>
            <a:endParaRPr lang="hr-HR" dirty="0" smtClean="0"/>
          </a:p>
          <a:p>
            <a:r>
              <a:rPr lang="hr-HR" dirty="0" smtClean="0"/>
              <a:t>Ne </a:t>
            </a:r>
            <a:r>
              <a:rPr lang="hr-HR" dirty="0"/>
              <a:t>bih ništa promjenio,sve je u redu! </a:t>
            </a:r>
          </a:p>
        </p:txBody>
      </p:sp>
    </p:spTree>
    <p:extLst>
      <p:ext uri="{BB962C8B-B14F-4D97-AF65-F5344CB8AC3E}">
        <p14:creationId xmlns:p14="http://schemas.microsoft.com/office/powerpoint/2010/main" val="38179880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fontScale="77500" lnSpcReduction="20000"/>
          </a:bodyPr>
          <a:lstStyle/>
          <a:p>
            <a:r>
              <a:rPr lang="hr-HR" dirty="0"/>
              <a:t>Sve najbolje. </a:t>
            </a:r>
            <a:endParaRPr lang="hr-HR" dirty="0" smtClean="0"/>
          </a:p>
          <a:p>
            <a:r>
              <a:rPr lang="hr-HR" dirty="0" smtClean="0"/>
              <a:t>ništa </a:t>
            </a:r>
            <a:r>
              <a:rPr lang="hr-HR" dirty="0"/>
              <a:t>,sve je u redu. </a:t>
            </a:r>
            <a:endParaRPr lang="hr-HR" dirty="0" smtClean="0"/>
          </a:p>
          <a:p>
            <a:r>
              <a:rPr lang="hr-HR" dirty="0" smtClean="0"/>
              <a:t>Ništa </a:t>
            </a:r>
          </a:p>
          <a:p>
            <a:r>
              <a:rPr lang="hr-HR" dirty="0" smtClean="0"/>
              <a:t>Ništa</a:t>
            </a:r>
            <a:r>
              <a:rPr lang="hr-HR" dirty="0"/>
              <a:t>.! </a:t>
            </a:r>
            <a:endParaRPr lang="hr-HR" dirty="0" smtClean="0"/>
          </a:p>
          <a:p>
            <a:r>
              <a:rPr lang="hr-HR" dirty="0" smtClean="0"/>
              <a:t>Ništa</a:t>
            </a:r>
            <a:r>
              <a:rPr lang="hr-HR" dirty="0"/>
              <a:t>! </a:t>
            </a:r>
            <a:endParaRPr lang="hr-HR" dirty="0" smtClean="0"/>
          </a:p>
          <a:p>
            <a:r>
              <a:rPr lang="hr-HR" dirty="0" smtClean="0">
                <a:solidFill>
                  <a:srgbClr val="FF0000"/>
                </a:solidFill>
              </a:rPr>
              <a:t>Bolju </a:t>
            </a:r>
            <a:r>
              <a:rPr lang="hr-HR" dirty="0">
                <a:solidFill>
                  <a:srgbClr val="FF0000"/>
                </a:solidFill>
              </a:rPr>
              <a:t>realizaciju vremen</a:t>
            </a:r>
            <a:r>
              <a:rPr lang="hr-HR" dirty="0"/>
              <a:t>, da dolazimo i odlazimo u isto vrijeme ;) &lt;3 :* </a:t>
            </a:r>
            <a:endParaRPr lang="hr-HR" dirty="0" smtClean="0"/>
          </a:p>
          <a:p>
            <a:r>
              <a:rPr lang="hr-HR" dirty="0" smtClean="0"/>
              <a:t>ništa </a:t>
            </a:r>
            <a:r>
              <a:rPr lang="hr-HR" dirty="0"/>
              <a:t>ništa nebi promjenio </a:t>
            </a:r>
            <a:endParaRPr lang="hr-HR" dirty="0" smtClean="0"/>
          </a:p>
          <a:p>
            <a:r>
              <a:rPr lang="hr-HR" dirty="0" smtClean="0"/>
              <a:t>nebi </a:t>
            </a:r>
            <a:r>
              <a:rPr lang="hr-HR" dirty="0"/>
              <a:t>ništa mjenjao </a:t>
            </a:r>
          </a:p>
          <a:p>
            <a:r>
              <a:rPr lang="hr-HR" dirty="0"/>
              <a:t> </a:t>
            </a:r>
            <a:r>
              <a:rPr lang="hr-HR" dirty="0" smtClean="0"/>
              <a:t>Ja </a:t>
            </a:r>
            <a:r>
              <a:rPr lang="hr-HR" dirty="0"/>
              <a:t>osobno nebi ništa promijenio. </a:t>
            </a:r>
            <a:endParaRPr lang="hr-HR" dirty="0" smtClean="0"/>
          </a:p>
          <a:p>
            <a:r>
              <a:rPr lang="hr-HR" dirty="0" smtClean="0"/>
              <a:t>Ništa</a:t>
            </a:r>
            <a:r>
              <a:rPr lang="hr-HR" dirty="0"/>
              <a:t>. </a:t>
            </a:r>
            <a:endParaRPr lang="hr-HR" dirty="0" smtClean="0"/>
          </a:p>
          <a:p>
            <a:r>
              <a:rPr lang="hr-HR" dirty="0" smtClean="0"/>
              <a:t>promjenio </a:t>
            </a:r>
            <a:r>
              <a:rPr lang="hr-HR" dirty="0"/>
              <a:t>bi da preko ljeta nemoramo nadoknađivati praksu to da kaze piskovicu da radi da ima vise prakse. </a:t>
            </a:r>
            <a:endParaRPr lang="hr-HR" dirty="0" smtClean="0"/>
          </a:p>
          <a:p>
            <a:r>
              <a:rPr lang="hr-HR" dirty="0" smtClean="0"/>
              <a:t>uveo </a:t>
            </a:r>
            <a:r>
              <a:rPr lang="hr-HR" dirty="0"/>
              <a:t>bi nove alte i </a:t>
            </a:r>
            <a:r>
              <a:rPr lang="hr-HR" dirty="0">
                <a:solidFill>
                  <a:srgbClr val="FF0000"/>
                </a:solidFill>
              </a:rPr>
              <a:t>nove materijale sa kojima se može izvšiti kvalitetnija obrada zadane podloge</a:t>
            </a:r>
            <a:r>
              <a:rPr lang="hr-HR" dirty="0"/>
              <a:t> </a:t>
            </a:r>
            <a:endParaRPr lang="hr-HR" dirty="0" smtClean="0"/>
          </a:p>
          <a:p>
            <a:r>
              <a:rPr lang="hr-HR" dirty="0" smtClean="0"/>
              <a:t>Da </a:t>
            </a:r>
            <a:r>
              <a:rPr lang="hr-HR" dirty="0"/>
              <a:t>instruktor koji put počasti s pivu ;) </a:t>
            </a:r>
            <a:endParaRPr lang="hr-HR" dirty="0" smtClean="0"/>
          </a:p>
          <a:p>
            <a:r>
              <a:rPr lang="hr-HR" dirty="0" smtClean="0"/>
              <a:t>ne </a:t>
            </a:r>
            <a:r>
              <a:rPr lang="hr-HR" dirty="0"/>
              <a:t>znam da imamo placen gablec i jeno zganico uz njega </a:t>
            </a:r>
          </a:p>
          <a:p>
            <a:endParaRPr lang="hr-HR" dirty="0"/>
          </a:p>
        </p:txBody>
      </p:sp>
    </p:spTree>
    <p:extLst>
      <p:ext uri="{BB962C8B-B14F-4D97-AF65-F5344CB8AC3E}">
        <p14:creationId xmlns:p14="http://schemas.microsoft.com/office/powerpoint/2010/main" val="32534411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77500" lnSpcReduction="20000"/>
          </a:bodyPr>
          <a:lstStyle/>
          <a:p>
            <a:r>
              <a:rPr lang="hr-HR" dirty="0"/>
              <a:t>instruktora. </a:t>
            </a:r>
            <a:endParaRPr lang="hr-HR" dirty="0" smtClean="0"/>
          </a:p>
          <a:p>
            <a:r>
              <a:rPr lang="hr-HR" dirty="0" smtClean="0"/>
              <a:t>instrukuktore </a:t>
            </a:r>
          </a:p>
          <a:p>
            <a:r>
              <a:rPr lang="hr-HR" dirty="0" smtClean="0"/>
              <a:t>instruktora </a:t>
            </a:r>
          </a:p>
          <a:p>
            <a:r>
              <a:rPr lang="hr-HR" dirty="0" smtClean="0"/>
              <a:t>da </a:t>
            </a:r>
            <a:r>
              <a:rPr lang="hr-HR" dirty="0"/>
              <a:t>ponekad radimo nesto zanimljivije i da imamo duzu pauzu... </a:t>
            </a:r>
            <a:endParaRPr lang="hr-HR" dirty="0" smtClean="0"/>
          </a:p>
          <a:p>
            <a:r>
              <a:rPr lang="hr-HR" dirty="0" smtClean="0"/>
              <a:t>Ništa </a:t>
            </a:r>
            <a:r>
              <a:rPr lang="hr-HR" dirty="0"/>
              <a:t>ne bi mjenjala. </a:t>
            </a:r>
            <a:endParaRPr lang="hr-HR" dirty="0" smtClean="0"/>
          </a:p>
          <a:p>
            <a:r>
              <a:rPr lang="hr-HR" dirty="0" smtClean="0"/>
              <a:t>nezz </a:t>
            </a:r>
            <a:r>
              <a:rPr lang="hr-HR" dirty="0"/>
              <a:t>ništa </a:t>
            </a:r>
            <a:endParaRPr lang="hr-HR" dirty="0" smtClean="0"/>
          </a:p>
          <a:p>
            <a:r>
              <a:rPr lang="hr-HR" dirty="0" smtClean="0"/>
              <a:t>nebi </a:t>
            </a:r>
            <a:r>
              <a:rPr lang="hr-HR" dirty="0"/>
              <a:t>ništa </a:t>
            </a:r>
            <a:endParaRPr lang="hr-HR" dirty="0" smtClean="0"/>
          </a:p>
          <a:p>
            <a:r>
              <a:rPr lang="hr-HR" dirty="0" smtClean="0"/>
              <a:t>nista </a:t>
            </a:r>
            <a:endParaRPr lang="hr-HR" dirty="0"/>
          </a:p>
          <a:p>
            <a:r>
              <a:rPr lang="hr-HR" dirty="0"/>
              <a:t> </a:t>
            </a:r>
            <a:r>
              <a:rPr lang="hr-HR" dirty="0" smtClean="0"/>
              <a:t>nastavnika</a:t>
            </a:r>
            <a:r>
              <a:rPr lang="hr-HR" dirty="0"/>
              <a:t>. </a:t>
            </a:r>
            <a:endParaRPr lang="hr-HR" dirty="0" smtClean="0"/>
          </a:p>
          <a:p>
            <a:r>
              <a:rPr lang="hr-HR" dirty="0" smtClean="0"/>
              <a:t>Nastavnika</a:t>
            </a:r>
            <a:r>
              <a:rPr lang="hr-HR" dirty="0"/>
              <a:t>. </a:t>
            </a:r>
            <a:endParaRPr lang="hr-HR" dirty="0" smtClean="0"/>
          </a:p>
          <a:p>
            <a:r>
              <a:rPr lang="hr-HR" dirty="0" smtClean="0"/>
              <a:t>Bilo </a:t>
            </a:r>
            <a:r>
              <a:rPr lang="hr-HR" dirty="0"/>
              <a:t>bi dobro da radimo nešto novo i zanimljivo,a ne stalno isto. </a:t>
            </a:r>
            <a:endParaRPr lang="hr-HR" dirty="0" smtClean="0"/>
          </a:p>
          <a:p>
            <a:r>
              <a:rPr lang="hr-HR" dirty="0" smtClean="0"/>
              <a:t>više </a:t>
            </a:r>
            <a:r>
              <a:rPr lang="hr-HR" dirty="0"/>
              <a:t>odmora </a:t>
            </a:r>
            <a:endParaRPr lang="hr-HR" dirty="0" smtClean="0"/>
          </a:p>
          <a:p>
            <a:r>
              <a:rPr lang="hr-HR" dirty="0" smtClean="0">
                <a:solidFill>
                  <a:srgbClr val="FF0000"/>
                </a:solidFill>
              </a:rPr>
              <a:t>DA </a:t>
            </a:r>
            <a:r>
              <a:rPr lang="hr-HR" dirty="0">
                <a:solidFill>
                  <a:srgbClr val="FF0000"/>
                </a:solidFill>
              </a:rPr>
              <a:t>RADIMO NEŠTO DRUGO A NE STALNO JEDNO TE ISTO</a:t>
            </a:r>
            <a:r>
              <a:rPr lang="hr-HR" dirty="0"/>
              <a:t>.. </a:t>
            </a:r>
            <a:endParaRPr lang="hr-HR" dirty="0" smtClean="0"/>
          </a:p>
          <a:p>
            <a:r>
              <a:rPr lang="hr-HR" dirty="0" smtClean="0"/>
              <a:t>da </a:t>
            </a:r>
            <a:r>
              <a:rPr lang="hr-HR" dirty="0"/>
              <a:t>radimjo razlicite stvari a ne stalno </a:t>
            </a:r>
            <a:r>
              <a:rPr lang="hr-HR" dirty="0" smtClean="0"/>
              <a:t>iste</a:t>
            </a:r>
            <a:endParaRPr lang="hr-HR" dirty="0"/>
          </a:p>
          <a:p>
            <a:endParaRPr lang="hr-HR" dirty="0"/>
          </a:p>
        </p:txBody>
      </p:sp>
    </p:spTree>
    <p:extLst>
      <p:ext uri="{BB962C8B-B14F-4D97-AF65-F5344CB8AC3E}">
        <p14:creationId xmlns:p14="http://schemas.microsoft.com/office/powerpoint/2010/main" val="9423228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dirty="0" smtClean="0"/>
              <a:t/>
            </a:r>
            <a:br>
              <a:rPr lang="hr-HR" dirty="0" smtClean="0"/>
            </a:br>
            <a:r>
              <a:rPr lang="hr-HR" dirty="0" smtClean="0"/>
              <a:t>Anketa </a:t>
            </a:r>
            <a:r>
              <a:rPr lang="hr-HR" dirty="0"/>
              <a:t>– </a:t>
            </a:r>
            <a:r>
              <a:rPr lang="hr-HR" dirty="0" smtClean="0"/>
              <a:t>vrednovanje stručnih suradnika</a:t>
            </a:r>
            <a:r>
              <a:rPr lang="hr-HR" dirty="0"/>
              <a:t/>
            </a:r>
            <a:br>
              <a:rPr lang="hr-HR" dirty="0"/>
            </a:br>
            <a:endParaRPr lang="hr-HR" dirty="0"/>
          </a:p>
        </p:txBody>
      </p:sp>
      <p:sp>
        <p:nvSpPr>
          <p:cNvPr id="3" name="Podnaslov 2"/>
          <p:cNvSpPr>
            <a:spLocks noGrp="1"/>
          </p:cNvSpPr>
          <p:nvPr>
            <p:ph type="subTitle" idx="1"/>
          </p:nvPr>
        </p:nvSpPr>
        <p:spPr/>
        <p:txBody>
          <a:bodyPr/>
          <a:lstStyle/>
          <a:p>
            <a:r>
              <a:rPr lang="hr-HR" dirty="0"/>
              <a:t>Kvaliteta i samovrednovanje </a:t>
            </a:r>
            <a:r>
              <a:rPr lang="hr-HR" dirty="0" smtClean="0"/>
              <a:t>2013./2014</a:t>
            </a:r>
            <a:r>
              <a:rPr lang="hr-HR" dirty="0"/>
              <a:t>.</a:t>
            </a:r>
          </a:p>
          <a:p>
            <a:endParaRPr lang="hr-HR" dirty="0"/>
          </a:p>
        </p:txBody>
      </p:sp>
    </p:spTree>
    <p:extLst>
      <p:ext uri="{BB962C8B-B14F-4D97-AF65-F5344CB8AC3E}">
        <p14:creationId xmlns:p14="http://schemas.microsoft.com/office/powerpoint/2010/main" val="6722021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84 tvrdnje</a:t>
            </a:r>
          </a:p>
          <a:p>
            <a:endParaRPr lang="hr-HR" dirty="0"/>
          </a:p>
        </p:txBody>
      </p:sp>
      <p:graphicFrame>
        <p:nvGraphicFramePr>
          <p:cNvPr id="4" name="Table 3"/>
          <p:cNvGraphicFramePr>
            <a:graphicFrameLocks noGrp="1"/>
          </p:cNvGraphicFramePr>
          <p:nvPr>
            <p:extLst>
              <p:ext uri="{D42A27DB-BD31-4B8C-83A1-F6EECF244321}">
                <p14:modId xmlns:p14="http://schemas.microsoft.com/office/powerpoint/2010/main" val="4172808042"/>
              </p:ext>
            </p:extLst>
          </p:nvPr>
        </p:nvGraphicFramePr>
        <p:xfrm>
          <a:off x="899592" y="2564901"/>
          <a:ext cx="7200799" cy="2523744"/>
        </p:xfrm>
        <a:graphic>
          <a:graphicData uri="http://schemas.openxmlformats.org/drawingml/2006/table">
            <a:tbl>
              <a:tblPr firstRow="1" firstCol="1" bandRow="1">
                <a:tableStyleId>{5C22544A-7EE6-4342-B048-85BDC9FD1C3A}</a:tableStyleId>
              </a:tblPr>
              <a:tblGrid>
                <a:gridCol w="2399817">
                  <a:extLst>
                    <a:ext uri="{9D8B030D-6E8A-4147-A177-3AD203B41FA5}">
                      <a16:colId xmlns:a16="http://schemas.microsoft.com/office/drawing/2014/main" val="20000"/>
                    </a:ext>
                  </a:extLst>
                </a:gridCol>
                <a:gridCol w="2400491">
                  <a:extLst>
                    <a:ext uri="{9D8B030D-6E8A-4147-A177-3AD203B41FA5}">
                      <a16:colId xmlns:a16="http://schemas.microsoft.com/office/drawing/2014/main" val="20001"/>
                    </a:ext>
                  </a:extLst>
                </a:gridCol>
                <a:gridCol w="2400491">
                  <a:extLst>
                    <a:ext uri="{9D8B030D-6E8A-4147-A177-3AD203B41FA5}">
                      <a16:colId xmlns:a16="http://schemas.microsoft.com/office/drawing/2014/main" val="20002"/>
                    </a:ext>
                  </a:extLst>
                </a:gridCol>
              </a:tblGrid>
              <a:tr h="1116125">
                <a:tc>
                  <a:txBody>
                    <a:bodyPr/>
                    <a:lstStyle/>
                    <a:p>
                      <a:pPr algn="ctr">
                        <a:lnSpc>
                          <a:spcPct val="115000"/>
                        </a:lnSpc>
                        <a:spcAft>
                          <a:spcPts val="0"/>
                        </a:spcAft>
                      </a:pPr>
                      <a:r>
                        <a:rPr lang="hr-HR" sz="1800" dirty="0">
                          <a:effectLst/>
                        </a:rPr>
                        <a:t>1 – uopće se ne slažem/nisam zadovoljna-zadovoljan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800">
                          <a:effectLst/>
                        </a:rPr>
                        <a:t>2 – djelomično se ne slažem/djelomično nisam zadovoljna-zadovoljan</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800" dirty="0">
                          <a:effectLst/>
                        </a:rPr>
                        <a:t>3 – ne znam/ ne mogu procijeniti</a:t>
                      </a:r>
                    </a:p>
                    <a:p>
                      <a:pPr algn="ctr">
                        <a:lnSpc>
                          <a:spcPct val="115000"/>
                        </a:lnSpc>
                        <a:spcAft>
                          <a:spcPts val="0"/>
                        </a:spcAft>
                      </a:pPr>
                      <a:r>
                        <a:rPr lang="hr-HR" sz="1800" dirty="0">
                          <a:effectLst/>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116125">
                <a:tc>
                  <a:txBody>
                    <a:bodyPr/>
                    <a:lstStyle/>
                    <a:p>
                      <a:pPr algn="ctr">
                        <a:lnSpc>
                          <a:spcPct val="115000"/>
                        </a:lnSpc>
                        <a:spcAft>
                          <a:spcPts val="0"/>
                        </a:spcAft>
                      </a:pPr>
                      <a:r>
                        <a:rPr lang="hr-HR" sz="1800" dirty="0">
                          <a:effectLst/>
                        </a:rPr>
                        <a:t>4 – djelomično se slažem/djelomično sam zadovoljna-zadovoljan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800" dirty="0">
                          <a:effectLst/>
                        </a:rPr>
                        <a:t>5 – u potpunosti se slažem/ u potpunosti sam zadovoljna-zadovoljan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9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744255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91"/>
            <a:ext cx="8229600" cy="1143000"/>
          </a:xfrm>
        </p:spPr>
        <p:txBody>
          <a:bodyPr/>
          <a:lstStyle/>
          <a:p>
            <a:r>
              <a:rPr lang="hr-HR" dirty="0" smtClean="0"/>
              <a:t>Pedagoginja (nastavnici)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897038"/>
              </p:ext>
            </p:extLst>
          </p:nvPr>
        </p:nvGraphicFramePr>
        <p:xfrm>
          <a:off x="179512" y="1319784"/>
          <a:ext cx="8784976" cy="5538216"/>
        </p:xfrm>
        <a:graphic>
          <a:graphicData uri="http://schemas.openxmlformats.org/drawingml/2006/table">
            <a:tbl>
              <a:tblPr firstRow="1" firstCol="1" bandRow="1">
                <a:tableStyleId>{5C22544A-7EE6-4342-B048-85BDC9FD1C3A}</a:tableStyleId>
              </a:tblPr>
              <a:tblGrid>
                <a:gridCol w="2196244">
                  <a:extLst>
                    <a:ext uri="{9D8B030D-6E8A-4147-A177-3AD203B41FA5}">
                      <a16:colId xmlns:a16="http://schemas.microsoft.com/office/drawing/2014/main" val="20000"/>
                    </a:ext>
                  </a:extLst>
                </a:gridCol>
                <a:gridCol w="2196244">
                  <a:extLst>
                    <a:ext uri="{9D8B030D-6E8A-4147-A177-3AD203B41FA5}">
                      <a16:colId xmlns:a16="http://schemas.microsoft.com/office/drawing/2014/main" val="20001"/>
                    </a:ext>
                  </a:extLst>
                </a:gridCol>
                <a:gridCol w="2196244">
                  <a:extLst>
                    <a:ext uri="{9D8B030D-6E8A-4147-A177-3AD203B41FA5}">
                      <a16:colId xmlns:a16="http://schemas.microsoft.com/office/drawing/2014/main" val="20002"/>
                    </a:ext>
                  </a:extLst>
                </a:gridCol>
                <a:gridCol w="2196244">
                  <a:extLst>
                    <a:ext uri="{9D8B030D-6E8A-4147-A177-3AD203B41FA5}">
                      <a16:colId xmlns:a16="http://schemas.microsoft.com/office/drawing/2014/main" val="20003"/>
                    </a:ext>
                  </a:extLst>
                </a:gridCol>
              </a:tblGrid>
              <a:tr h="443154">
                <a:tc>
                  <a:txBody>
                    <a:bodyPr/>
                    <a:lstStyle/>
                    <a:p>
                      <a:pPr marL="457200" algn="ctr">
                        <a:lnSpc>
                          <a:spcPct val="115000"/>
                        </a:lnSpc>
                        <a:spcAft>
                          <a:spcPts val="0"/>
                        </a:spcAft>
                      </a:pPr>
                      <a:r>
                        <a:rPr lang="hr-HR" sz="1200" dirty="0">
                          <a:effectLst/>
                        </a:rPr>
                        <a:t> </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Uopće se ne slažem/djelomično se slažem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Ne znam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0"/>
                  </a:ext>
                </a:extLst>
              </a:tr>
              <a:tr h="443154">
                <a:tc>
                  <a:txBody>
                    <a:bodyPr/>
                    <a:lstStyle/>
                    <a:p>
                      <a:pPr marL="457200" algn="ctr">
                        <a:lnSpc>
                          <a:spcPct val="115000"/>
                        </a:lnSpc>
                        <a:spcAft>
                          <a:spcPts val="0"/>
                        </a:spcAft>
                      </a:pPr>
                      <a:r>
                        <a:rPr lang="hr-HR" sz="1400" dirty="0">
                          <a:effectLst/>
                        </a:rPr>
                        <a:t>U komunikaciji s nastavnicima nastupa jasno i otvoreno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94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1"/>
                  </a:ext>
                </a:extLst>
              </a:tr>
              <a:tr h="553943">
                <a:tc>
                  <a:txBody>
                    <a:bodyPr/>
                    <a:lstStyle/>
                    <a:p>
                      <a:pPr marL="457200" algn="ctr">
                        <a:lnSpc>
                          <a:spcPct val="115000"/>
                        </a:lnSpc>
                        <a:spcAft>
                          <a:spcPts val="0"/>
                        </a:spcAft>
                      </a:pPr>
                      <a:r>
                        <a:rPr lang="hr-HR" sz="1400" dirty="0">
                          <a:effectLst/>
                        </a:rPr>
                        <a:t>Upoznaje nastavnike s novima pristupima u poučavanju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9</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80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2"/>
                  </a:ext>
                </a:extLst>
              </a:tr>
              <a:tr h="664731">
                <a:tc>
                  <a:txBody>
                    <a:bodyPr/>
                    <a:lstStyle/>
                    <a:p>
                      <a:pPr marL="457200" algn="ctr">
                        <a:lnSpc>
                          <a:spcPct val="115000"/>
                        </a:lnSpc>
                        <a:spcAft>
                          <a:spcPts val="0"/>
                        </a:spcAft>
                      </a:pPr>
                      <a:r>
                        <a:rPr lang="hr-HR" sz="1400" dirty="0">
                          <a:effectLst/>
                        </a:rPr>
                        <a:t>Potiče nastavnike na stvaranje pozitivne obrazovne klime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3"/>
                  </a:ext>
                </a:extLst>
              </a:tr>
              <a:tr h="664731">
                <a:tc>
                  <a:txBody>
                    <a:bodyPr/>
                    <a:lstStyle/>
                    <a:p>
                      <a:pPr marL="457200" algn="ctr">
                        <a:lnSpc>
                          <a:spcPct val="115000"/>
                        </a:lnSpc>
                        <a:spcAft>
                          <a:spcPts val="0"/>
                        </a:spcAft>
                      </a:pPr>
                      <a:r>
                        <a:rPr lang="hr-HR" sz="1400" dirty="0">
                          <a:effectLst/>
                        </a:rPr>
                        <a:t>Pomaže nastavnicima u identificiranju individualnih potreba učenika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4"/>
                  </a:ext>
                </a:extLst>
              </a:tr>
              <a:tr h="664731">
                <a:tc>
                  <a:txBody>
                    <a:bodyPr/>
                    <a:lstStyle/>
                    <a:p>
                      <a:pPr marL="457200" algn="ctr">
                        <a:lnSpc>
                          <a:spcPct val="115000"/>
                        </a:lnSpc>
                        <a:spcAft>
                          <a:spcPts val="0"/>
                        </a:spcAft>
                      </a:pPr>
                      <a:r>
                        <a:rPr lang="hr-HR" sz="1400" dirty="0">
                          <a:effectLst/>
                        </a:rPr>
                        <a:t>Pravodobno informira nastavnike vezano uz aktivnosti  škole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19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5"/>
                  </a:ext>
                </a:extLst>
              </a:tr>
              <a:tr h="664731">
                <a:tc>
                  <a:txBody>
                    <a:bodyPr/>
                    <a:lstStyle/>
                    <a:p>
                      <a:pPr marL="457200" algn="ctr">
                        <a:lnSpc>
                          <a:spcPct val="115000"/>
                        </a:lnSpc>
                        <a:spcAft>
                          <a:spcPts val="0"/>
                        </a:spcAft>
                      </a:pPr>
                      <a:r>
                        <a:rPr lang="hr-HR" sz="1400" dirty="0">
                          <a:effectLst/>
                        </a:rPr>
                        <a:t>Pomaže nastavnicima u procjenjivanju osobina i ponašanja učenika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16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9</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050977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2969420"/>
              </p:ext>
            </p:extLst>
          </p:nvPr>
        </p:nvGraphicFramePr>
        <p:xfrm>
          <a:off x="179512" y="182723"/>
          <a:ext cx="8712968" cy="6729984"/>
        </p:xfrm>
        <a:graphic>
          <a:graphicData uri="http://schemas.openxmlformats.org/drawingml/2006/table">
            <a:tbl>
              <a:tblPr firstRow="1" firstCol="1" bandRow="1">
                <a:tableStyleId>{5C22544A-7EE6-4342-B048-85BDC9FD1C3A}</a:tableStyleId>
              </a:tblPr>
              <a:tblGrid>
                <a:gridCol w="2178242">
                  <a:extLst>
                    <a:ext uri="{9D8B030D-6E8A-4147-A177-3AD203B41FA5}">
                      <a16:colId xmlns:a16="http://schemas.microsoft.com/office/drawing/2014/main" val="20000"/>
                    </a:ext>
                  </a:extLst>
                </a:gridCol>
                <a:gridCol w="2178242">
                  <a:extLst>
                    <a:ext uri="{9D8B030D-6E8A-4147-A177-3AD203B41FA5}">
                      <a16:colId xmlns:a16="http://schemas.microsoft.com/office/drawing/2014/main" val="20001"/>
                    </a:ext>
                  </a:extLst>
                </a:gridCol>
                <a:gridCol w="2178242">
                  <a:extLst>
                    <a:ext uri="{9D8B030D-6E8A-4147-A177-3AD203B41FA5}">
                      <a16:colId xmlns:a16="http://schemas.microsoft.com/office/drawing/2014/main" val="20002"/>
                    </a:ext>
                  </a:extLst>
                </a:gridCol>
                <a:gridCol w="2178242">
                  <a:extLst>
                    <a:ext uri="{9D8B030D-6E8A-4147-A177-3AD203B41FA5}">
                      <a16:colId xmlns:a16="http://schemas.microsoft.com/office/drawing/2014/main" val="20003"/>
                    </a:ext>
                  </a:extLst>
                </a:gridCol>
              </a:tblGrid>
              <a:tr h="597342">
                <a:tc>
                  <a:txBody>
                    <a:bodyPr/>
                    <a:lstStyle/>
                    <a:p>
                      <a:pPr marL="457200" algn="ctr">
                        <a:lnSpc>
                          <a:spcPct val="115000"/>
                        </a:lnSpc>
                        <a:spcAft>
                          <a:spcPts val="0"/>
                        </a:spcAft>
                      </a:pPr>
                      <a:r>
                        <a:rPr lang="hr-HR" sz="1200" dirty="0">
                          <a:effectLst/>
                        </a:rPr>
                        <a:t> </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Uopće se ne slažem/djelomično se slažem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a:effectLst/>
                        </a:rPr>
                        <a:t>Ne znam</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0"/>
                  </a:ext>
                </a:extLst>
              </a:tr>
              <a:tr h="609238">
                <a:tc>
                  <a:txBody>
                    <a:bodyPr/>
                    <a:lstStyle/>
                    <a:p>
                      <a:pPr marL="457200" algn="ctr">
                        <a:lnSpc>
                          <a:spcPct val="115000"/>
                        </a:lnSpc>
                        <a:spcAft>
                          <a:spcPts val="0"/>
                        </a:spcAft>
                      </a:pPr>
                      <a:r>
                        <a:rPr lang="hr-HR" sz="1200" dirty="0">
                          <a:effectLst/>
                        </a:rPr>
                        <a:t>Potiče stručno  i pedagoško usavršavanje nastavnika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15</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1"/>
                  </a:ext>
                </a:extLst>
              </a:tr>
              <a:tr h="609238">
                <a:tc>
                  <a:txBody>
                    <a:bodyPr/>
                    <a:lstStyle/>
                    <a:p>
                      <a:pPr marL="457200" algn="ctr">
                        <a:lnSpc>
                          <a:spcPct val="115000"/>
                        </a:lnSpc>
                        <a:spcAft>
                          <a:spcPts val="0"/>
                        </a:spcAft>
                      </a:pPr>
                      <a:r>
                        <a:rPr lang="hr-HR" sz="1200" dirty="0">
                          <a:effectLst/>
                        </a:rPr>
                        <a:t>Savjetuje nastavnike u svrhu objektivnog vrednovanja postignuća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13</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71</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2"/>
                  </a:ext>
                </a:extLst>
              </a:tr>
              <a:tr h="406158">
                <a:tc>
                  <a:txBody>
                    <a:bodyPr/>
                    <a:lstStyle/>
                    <a:p>
                      <a:pPr marL="457200" algn="ctr">
                        <a:lnSpc>
                          <a:spcPct val="115000"/>
                        </a:lnSpc>
                        <a:spcAft>
                          <a:spcPts val="0"/>
                        </a:spcAft>
                      </a:pPr>
                      <a:r>
                        <a:rPr lang="hr-HR" sz="1200" dirty="0">
                          <a:effectLst/>
                        </a:rPr>
                        <a:t>Provodi savjetodavni rad s nastavnicima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13</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3"/>
                  </a:ext>
                </a:extLst>
              </a:tr>
              <a:tr h="1218475">
                <a:tc>
                  <a:txBody>
                    <a:bodyPr/>
                    <a:lstStyle/>
                    <a:p>
                      <a:pPr marL="457200" algn="ctr">
                        <a:lnSpc>
                          <a:spcPct val="115000"/>
                        </a:lnSpc>
                        <a:spcAft>
                          <a:spcPts val="0"/>
                        </a:spcAft>
                      </a:pPr>
                      <a:r>
                        <a:rPr lang="hr-HR" sz="1200" dirty="0">
                          <a:effectLst/>
                        </a:rPr>
                        <a:t>Sudjeluje u uvođenju  nastavnika – početnika i nastavnika bez pedagoškog iskustva u samostalni odgojno – obrazovni rad</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21</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4"/>
                  </a:ext>
                </a:extLst>
              </a:tr>
              <a:tr h="1015396">
                <a:tc>
                  <a:txBody>
                    <a:bodyPr/>
                    <a:lstStyle/>
                    <a:p>
                      <a:pPr marL="457200" algn="ctr">
                        <a:lnSpc>
                          <a:spcPct val="115000"/>
                        </a:lnSpc>
                        <a:spcAft>
                          <a:spcPts val="0"/>
                        </a:spcAft>
                      </a:pPr>
                      <a:r>
                        <a:rPr lang="hr-HR" sz="1200" dirty="0">
                          <a:effectLst/>
                        </a:rPr>
                        <a:t>Surađuje i daje podršku pripravnicima i novim nastavnicima te pomaže  u didaktičko – metodičkoj pripremi za nastavu</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effectLst/>
                        </a:rPr>
                        <a:t>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5"/>
                  </a:ext>
                </a:extLst>
              </a:tr>
              <a:tr h="1015396">
                <a:tc>
                  <a:txBody>
                    <a:bodyPr/>
                    <a:lstStyle/>
                    <a:p>
                      <a:pPr marL="457200" algn="ctr">
                        <a:lnSpc>
                          <a:spcPct val="115000"/>
                        </a:lnSpc>
                        <a:spcAft>
                          <a:spcPts val="0"/>
                        </a:spcAft>
                      </a:pPr>
                      <a:r>
                        <a:rPr lang="hr-HR" sz="1200" dirty="0">
                          <a:effectLst/>
                        </a:rPr>
                        <a:t>Pomaže nastavnicima u usklađivanju okolnosti školskog i obiteljskog života radi postizanja boljeg uspjeha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8</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30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61</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6"/>
                  </a:ext>
                </a:extLst>
              </a:tr>
              <a:tr h="1015396">
                <a:tc>
                  <a:txBody>
                    <a:bodyPr/>
                    <a:lstStyle/>
                    <a:p>
                      <a:pPr marL="457200" algn="ctr">
                        <a:lnSpc>
                          <a:spcPct val="115000"/>
                        </a:lnSpc>
                        <a:spcAft>
                          <a:spcPts val="0"/>
                        </a:spcAft>
                      </a:pPr>
                      <a:r>
                        <a:rPr lang="hr-HR" sz="1200" dirty="0">
                          <a:effectLst/>
                        </a:rPr>
                        <a:t>Surađuje s nastavnicima u izradi i ostvarivanju prilagođenih i individualiziranih programa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a:effectLst/>
                        </a:rPr>
                        <a:t>10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32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tc>
                  <a:txBody>
                    <a:bodyPr/>
                    <a:lstStyle/>
                    <a:p>
                      <a:pPr marL="457200" algn="ctr">
                        <a:lnSpc>
                          <a:spcPct val="115000"/>
                        </a:lnSpc>
                        <a:spcAft>
                          <a:spcPts val="0"/>
                        </a:spcAft>
                      </a:pPr>
                      <a:r>
                        <a:rPr lang="hr-HR" sz="2000" dirty="0">
                          <a:solidFill>
                            <a:srgbClr val="FF0000"/>
                          </a:solidFill>
                          <a:effectLst/>
                        </a:rPr>
                        <a:t>59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69" marR="3156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6904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1124744"/>
            <a:ext cx="8229600" cy="4857403"/>
          </a:xfrm>
        </p:spPr>
        <p:txBody>
          <a:bodyPr>
            <a:normAutofit/>
          </a:bodyPr>
          <a:lstStyle/>
          <a:p>
            <a:pPr fontAlgn="base"/>
            <a:r>
              <a:rPr lang="en-GB" sz="3600" dirty="0" smtClean="0"/>
              <a:t>N. je </a:t>
            </a:r>
            <a:r>
              <a:rPr lang="en-GB" sz="3600" dirty="0" err="1" smtClean="0"/>
              <a:t>spreman</a:t>
            </a:r>
            <a:r>
              <a:rPr lang="en-GB" sz="3600" dirty="0" smtClean="0"/>
              <a:t> </a:t>
            </a:r>
            <a:r>
              <a:rPr lang="en-GB" sz="3600" dirty="0" err="1" smtClean="0"/>
              <a:t>ponovo</a:t>
            </a:r>
            <a:r>
              <a:rPr lang="en-GB" sz="3600" dirty="0" smtClean="0"/>
              <a:t> </a:t>
            </a:r>
            <a:r>
              <a:rPr lang="en-GB" sz="3600" dirty="0" err="1" smtClean="0"/>
              <a:t>objasniti</a:t>
            </a:r>
            <a:r>
              <a:rPr lang="en-GB" sz="3600" dirty="0" smtClean="0"/>
              <a:t> </a:t>
            </a:r>
            <a:r>
              <a:rPr lang="en-GB" sz="3600" dirty="0" err="1" smtClean="0"/>
              <a:t>gradivo</a:t>
            </a:r>
            <a:r>
              <a:rPr lang="en-GB" sz="3600" dirty="0" smtClean="0"/>
              <a:t> </a:t>
            </a:r>
            <a:r>
              <a:rPr lang="en-GB" sz="3600" dirty="0" err="1" smtClean="0"/>
              <a:t>ako</a:t>
            </a:r>
            <a:r>
              <a:rPr lang="en-GB" sz="3600" dirty="0" smtClean="0"/>
              <a:t> </a:t>
            </a:r>
            <a:r>
              <a:rPr lang="en-GB" sz="3600" dirty="0" err="1" smtClean="0"/>
              <a:t>učenicima</a:t>
            </a:r>
            <a:r>
              <a:rPr lang="en-GB" sz="3600" dirty="0" smtClean="0"/>
              <a:t> </a:t>
            </a:r>
            <a:r>
              <a:rPr lang="en-GB" sz="3600" dirty="0" err="1" smtClean="0"/>
              <a:t>nije</a:t>
            </a:r>
            <a:r>
              <a:rPr lang="en-GB" sz="3600" dirty="0" smtClean="0"/>
              <a:t> </a:t>
            </a:r>
            <a:r>
              <a:rPr lang="en-GB" sz="3600" dirty="0" err="1" smtClean="0"/>
              <a:t>jasno</a:t>
            </a:r>
            <a:endParaRPr lang="hr-HR" sz="3600" dirty="0" smtClean="0"/>
          </a:p>
          <a:p>
            <a:pPr fontAlgn="base"/>
            <a:r>
              <a:rPr lang="en-GB" sz="3600" dirty="0" smtClean="0"/>
              <a:t>N. ne </a:t>
            </a:r>
            <a:r>
              <a:rPr lang="en-GB" sz="3600" dirty="0" err="1" smtClean="0"/>
              <a:t>radi</a:t>
            </a:r>
            <a:r>
              <a:rPr lang="en-GB" sz="3600" dirty="0" smtClean="0"/>
              <a:t> </a:t>
            </a:r>
            <a:r>
              <a:rPr lang="en-GB" sz="3600" dirty="0" err="1" smtClean="0"/>
              <a:t>razlike</a:t>
            </a:r>
            <a:r>
              <a:rPr lang="en-GB" sz="3600" dirty="0" smtClean="0"/>
              <a:t> </a:t>
            </a:r>
            <a:r>
              <a:rPr lang="en-GB" sz="3600" dirty="0" err="1" smtClean="0"/>
              <a:t>među</a:t>
            </a:r>
            <a:r>
              <a:rPr lang="en-GB" sz="3600" dirty="0" smtClean="0"/>
              <a:t> </a:t>
            </a:r>
            <a:r>
              <a:rPr lang="en-GB" sz="3600" dirty="0" err="1" smtClean="0"/>
              <a:t>učenicima</a:t>
            </a:r>
            <a:r>
              <a:rPr lang="en-GB" sz="3600" dirty="0" smtClean="0"/>
              <a:t> </a:t>
            </a:r>
            <a:r>
              <a:rPr lang="en-GB" sz="3600" dirty="0" err="1" smtClean="0"/>
              <a:t>i</a:t>
            </a:r>
            <a:r>
              <a:rPr lang="en-GB" sz="3600" dirty="0" smtClean="0"/>
              <a:t> </a:t>
            </a:r>
            <a:r>
              <a:rPr lang="en-GB" sz="3600" dirty="0" err="1" smtClean="0"/>
              <a:t>nema</a:t>
            </a:r>
            <a:r>
              <a:rPr lang="en-GB" sz="3600" dirty="0" smtClean="0"/>
              <a:t> “</a:t>
            </a:r>
            <a:r>
              <a:rPr lang="en-GB" sz="3600" dirty="0" err="1" smtClean="0"/>
              <a:t>miljenike</a:t>
            </a:r>
            <a:r>
              <a:rPr lang="en-GB" sz="3600" dirty="0" smtClean="0"/>
              <a:t>” </a:t>
            </a:r>
            <a:endParaRPr lang="hr-HR" sz="3600" dirty="0" smtClean="0"/>
          </a:p>
          <a:p>
            <a:pPr fontAlgn="base"/>
            <a:r>
              <a:rPr lang="en-GB" sz="3600" dirty="0" smtClean="0"/>
              <a:t>N. je </a:t>
            </a:r>
            <a:r>
              <a:rPr lang="en-GB" sz="3600" dirty="0" err="1" smtClean="0"/>
              <a:t>spreman</a:t>
            </a:r>
            <a:r>
              <a:rPr lang="en-GB" sz="3600" dirty="0" smtClean="0"/>
              <a:t> </a:t>
            </a:r>
            <a:r>
              <a:rPr lang="en-GB" sz="3600" dirty="0" err="1" smtClean="0"/>
              <a:t>pomoći</a:t>
            </a:r>
            <a:r>
              <a:rPr lang="en-GB" sz="3600" dirty="0" smtClean="0"/>
              <a:t> </a:t>
            </a:r>
            <a:r>
              <a:rPr lang="en-GB" sz="3600" dirty="0" err="1" smtClean="0"/>
              <a:t>učenicima</a:t>
            </a:r>
            <a:r>
              <a:rPr lang="en-GB" sz="3600" dirty="0" smtClean="0"/>
              <a:t> u </a:t>
            </a:r>
            <a:r>
              <a:rPr lang="en-GB" sz="3600" dirty="0" err="1" smtClean="0"/>
              <a:t>svladavanju</a:t>
            </a:r>
            <a:r>
              <a:rPr lang="en-GB" sz="3600" dirty="0" smtClean="0"/>
              <a:t> </a:t>
            </a:r>
            <a:r>
              <a:rPr lang="en-GB" sz="3600" dirty="0" err="1" smtClean="0"/>
              <a:t>gradiva</a:t>
            </a:r>
            <a:endParaRPr lang="hr-HR" sz="3600" dirty="0" smtClean="0"/>
          </a:p>
          <a:p>
            <a:endParaRPr lang="hr-H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Pedagoginja (razrednici)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0218588"/>
              </p:ext>
            </p:extLst>
          </p:nvPr>
        </p:nvGraphicFramePr>
        <p:xfrm>
          <a:off x="457200" y="1700807"/>
          <a:ext cx="8229600" cy="4320480"/>
        </p:xfrm>
        <a:graphic>
          <a:graphicData uri="http://schemas.openxmlformats.org/drawingml/2006/table">
            <a:tbl>
              <a:tblPr firstRow="1" firstCol="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80120">
                <a:tc>
                  <a:txBody>
                    <a:bodyPr/>
                    <a:lstStyle/>
                    <a:p>
                      <a:pPr marL="457200" algn="ctr">
                        <a:lnSpc>
                          <a:spcPct val="115000"/>
                        </a:lnSpc>
                        <a:spcAft>
                          <a:spcPts val="0"/>
                        </a:spcAf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100">
                          <a:effectLst/>
                        </a:rPr>
                        <a:t>Uopće se ne slažem/djelomično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100">
                          <a:effectLst/>
                        </a:rPr>
                        <a:t>Ne znam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100">
                          <a:effectLst/>
                        </a:rPr>
                        <a:t>Djelomično se slažem / U potpunosti se slažem</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80120">
                <a:tc>
                  <a:txBody>
                    <a:bodyPr/>
                    <a:lstStyle/>
                    <a:p>
                      <a:pPr marL="457200" algn="ctr">
                        <a:lnSpc>
                          <a:spcPct val="115000"/>
                        </a:lnSpc>
                        <a:spcAft>
                          <a:spcPts val="0"/>
                        </a:spcAft>
                      </a:pPr>
                      <a:r>
                        <a:rPr lang="hr-HR" sz="1100">
                          <a:effectLst/>
                        </a:rPr>
                        <a:t>Surađuje s razrednicima i nastavnicima u radu s učenicima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15</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83</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80120">
                <a:tc>
                  <a:txBody>
                    <a:bodyPr/>
                    <a:lstStyle/>
                    <a:p>
                      <a:pPr marL="457200" algn="ctr">
                        <a:lnSpc>
                          <a:spcPct val="115000"/>
                        </a:lnSpc>
                        <a:spcAft>
                          <a:spcPts val="0"/>
                        </a:spcAft>
                      </a:pPr>
                      <a:r>
                        <a:rPr lang="hr-HR" sz="1100">
                          <a:effectLst/>
                        </a:rPr>
                        <a:t>Surađuje s razrednicima koji traže pomoć na realizaciji SRO-a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27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080120">
                <a:tc>
                  <a:txBody>
                    <a:bodyPr/>
                    <a:lstStyle/>
                    <a:p>
                      <a:pPr marL="457200" algn="ctr">
                        <a:lnSpc>
                          <a:spcPct val="115000"/>
                        </a:lnSpc>
                        <a:spcAft>
                          <a:spcPts val="0"/>
                        </a:spcAft>
                      </a:pPr>
                      <a:r>
                        <a:rPr lang="hr-HR" sz="1100">
                          <a:effectLst/>
                        </a:rPr>
                        <a:t>Surađuje s  razrednicima i nastavnicima u radu s roditeljima</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13</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20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67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152091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Pedagoginja (učenici)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6203737"/>
              </p:ext>
            </p:extLst>
          </p:nvPr>
        </p:nvGraphicFramePr>
        <p:xfrm>
          <a:off x="457200" y="1417639"/>
          <a:ext cx="8229600" cy="4747664"/>
        </p:xfrm>
        <a:graphic>
          <a:graphicData uri="http://schemas.openxmlformats.org/drawingml/2006/table">
            <a:tbl>
              <a:tblPr firstRow="1" firstCol="1" bandRow="1">
                <a:tableStyleId>{5C22544A-7EE6-4342-B048-85BDC9FD1C3A}</a:tableStyleId>
              </a:tblPr>
              <a:tblGrid>
                <a:gridCol w="4096240">
                  <a:extLst>
                    <a:ext uri="{9D8B030D-6E8A-4147-A177-3AD203B41FA5}">
                      <a16:colId xmlns:a16="http://schemas.microsoft.com/office/drawing/2014/main" val="20000"/>
                    </a:ext>
                  </a:extLst>
                </a:gridCol>
                <a:gridCol w="1039366">
                  <a:extLst>
                    <a:ext uri="{9D8B030D-6E8A-4147-A177-3AD203B41FA5}">
                      <a16:colId xmlns:a16="http://schemas.microsoft.com/office/drawing/2014/main" val="20001"/>
                    </a:ext>
                  </a:extLst>
                </a:gridCol>
                <a:gridCol w="1139434">
                  <a:extLst>
                    <a:ext uri="{9D8B030D-6E8A-4147-A177-3AD203B41FA5}">
                      <a16:colId xmlns:a16="http://schemas.microsoft.com/office/drawing/2014/main" val="20002"/>
                    </a:ext>
                  </a:extLst>
                </a:gridCol>
                <a:gridCol w="1954560">
                  <a:extLst>
                    <a:ext uri="{9D8B030D-6E8A-4147-A177-3AD203B41FA5}">
                      <a16:colId xmlns:a16="http://schemas.microsoft.com/office/drawing/2014/main" val="20003"/>
                    </a:ext>
                  </a:extLst>
                </a:gridCol>
              </a:tblGrid>
              <a:tr h="1582556">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extLst>
                  <a:ext uri="{0D108BD9-81ED-4DB2-BD59-A6C34878D82A}">
                    <a16:rowId xmlns:a16="http://schemas.microsoft.com/office/drawing/2014/main" val="10000"/>
                  </a:ext>
                </a:extLst>
              </a:tr>
              <a:tr h="527518">
                <a:tc>
                  <a:txBody>
                    <a:bodyPr/>
                    <a:lstStyle/>
                    <a:p>
                      <a:pPr marL="457200" algn="ctr">
                        <a:lnSpc>
                          <a:spcPct val="115000"/>
                        </a:lnSpc>
                        <a:spcAft>
                          <a:spcPts val="0"/>
                        </a:spcAft>
                      </a:pPr>
                      <a:r>
                        <a:rPr lang="hr-HR" sz="1200" dirty="0">
                          <a:effectLst/>
                        </a:rPr>
                        <a:t>Sudjeluje u praćenju socijalnih, zdravstvenih i drugih prilika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22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74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extLst>
                  <a:ext uri="{0D108BD9-81ED-4DB2-BD59-A6C34878D82A}">
                    <a16:rowId xmlns:a16="http://schemas.microsoft.com/office/drawing/2014/main" val="10001"/>
                  </a:ext>
                </a:extLst>
              </a:tr>
              <a:tr h="527518">
                <a:tc>
                  <a:txBody>
                    <a:bodyPr/>
                    <a:lstStyle/>
                    <a:p>
                      <a:pPr marL="457200" algn="ctr">
                        <a:lnSpc>
                          <a:spcPct val="115000"/>
                        </a:lnSpc>
                        <a:spcAft>
                          <a:spcPts val="0"/>
                        </a:spcAft>
                      </a:pPr>
                      <a:r>
                        <a:rPr lang="hr-HR" sz="1200" dirty="0">
                          <a:effectLst/>
                        </a:rPr>
                        <a:t>Provodi savjetodavni rad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74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extLst>
                  <a:ext uri="{0D108BD9-81ED-4DB2-BD59-A6C34878D82A}">
                    <a16:rowId xmlns:a16="http://schemas.microsoft.com/office/drawing/2014/main" val="10002"/>
                  </a:ext>
                </a:extLst>
              </a:tr>
              <a:tr h="527518">
                <a:tc>
                  <a:txBody>
                    <a:bodyPr/>
                    <a:lstStyle/>
                    <a:p>
                      <a:pPr marL="457200" algn="ctr">
                        <a:lnSpc>
                          <a:spcPct val="115000"/>
                        </a:lnSpc>
                        <a:spcAft>
                          <a:spcPts val="0"/>
                        </a:spcAft>
                      </a:pPr>
                      <a:r>
                        <a:rPr lang="hr-HR" sz="1200" dirty="0">
                          <a:effectLst/>
                        </a:rPr>
                        <a:t>U komunikaciji s učenicima postupa stručno i profesionalno</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27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68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extLst>
                  <a:ext uri="{0D108BD9-81ED-4DB2-BD59-A6C34878D82A}">
                    <a16:rowId xmlns:a16="http://schemas.microsoft.com/office/drawing/2014/main" val="10003"/>
                  </a:ext>
                </a:extLst>
              </a:tr>
              <a:tr h="527518">
                <a:tc>
                  <a:txBody>
                    <a:bodyPr/>
                    <a:lstStyle/>
                    <a:p>
                      <a:pPr marL="457200" algn="ctr">
                        <a:lnSpc>
                          <a:spcPct val="115000"/>
                        </a:lnSpc>
                        <a:spcAft>
                          <a:spcPts val="0"/>
                        </a:spcAft>
                      </a:pPr>
                      <a:r>
                        <a:rPr lang="hr-HR" sz="1200" dirty="0">
                          <a:effectLst/>
                        </a:rPr>
                        <a:t>Participira u procesu praćenja i vrednovanja postignuća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20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effectLst/>
                        </a:rPr>
                        <a:t>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extLst>
                  <a:ext uri="{0D108BD9-81ED-4DB2-BD59-A6C34878D82A}">
                    <a16:rowId xmlns:a16="http://schemas.microsoft.com/office/drawing/2014/main" val="10004"/>
                  </a:ext>
                </a:extLst>
              </a:tr>
              <a:tr h="527518">
                <a:tc>
                  <a:txBody>
                    <a:bodyPr/>
                    <a:lstStyle/>
                    <a:p>
                      <a:pPr marL="457200" algn="ctr">
                        <a:lnSpc>
                          <a:spcPct val="115000"/>
                        </a:lnSpc>
                        <a:spcAft>
                          <a:spcPts val="0"/>
                        </a:spcAft>
                      </a:pPr>
                      <a:r>
                        <a:rPr lang="hr-HR" sz="1200" dirty="0">
                          <a:effectLst/>
                        </a:rPr>
                        <a:t>Pruža pomoć učenicima za uspješnije djelovanje u kompleksnim interpersonalnim odnosima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36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extLst>
                  <a:ext uri="{0D108BD9-81ED-4DB2-BD59-A6C34878D82A}">
                    <a16:rowId xmlns:a16="http://schemas.microsoft.com/office/drawing/2014/main" val="10005"/>
                  </a:ext>
                </a:extLst>
              </a:tr>
              <a:tr h="527518">
                <a:tc>
                  <a:txBody>
                    <a:bodyPr/>
                    <a:lstStyle/>
                    <a:p>
                      <a:pPr marL="457200" algn="ctr">
                        <a:lnSpc>
                          <a:spcPct val="115000"/>
                        </a:lnSpc>
                        <a:spcAft>
                          <a:spcPts val="0"/>
                        </a:spcAft>
                      </a:pPr>
                      <a:r>
                        <a:rPr lang="hr-HR" sz="1200" dirty="0">
                          <a:effectLst/>
                        </a:rPr>
                        <a:t>Upoznaje učenike s novim pristupima u učenju</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52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tc>
                  <a:txBody>
                    <a:bodyPr/>
                    <a:lstStyle/>
                    <a:p>
                      <a:pPr marL="457200" algn="ctr">
                        <a:lnSpc>
                          <a:spcPct val="115000"/>
                        </a:lnSpc>
                        <a:spcAft>
                          <a:spcPts val="0"/>
                        </a:spcAft>
                      </a:pPr>
                      <a:r>
                        <a:rPr lang="hr-HR" sz="2000" dirty="0">
                          <a:solidFill>
                            <a:srgbClr val="FF0000"/>
                          </a:solidFill>
                          <a:effectLst/>
                        </a:rPr>
                        <a:t>42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065" marR="52065"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530961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Pedagoginja</a:t>
            </a:r>
            <a:endParaRPr lang="hr-HR" dirty="0"/>
          </a:p>
        </p:txBody>
      </p:sp>
      <p:sp>
        <p:nvSpPr>
          <p:cNvPr id="3" name="Content Placeholder 2"/>
          <p:cNvSpPr>
            <a:spLocks noGrp="1"/>
          </p:cNvSpPr>
          <p:nvPr>
            <p:ph idx="1"/>
          </p:nvPr>
        </p:nvSpPr>
        <p:spPr/>
        <p:txBody>
          <a:bodyPr/>
          <a:lstStyle/>
          <a:p>
            <a:r>
              <a:rPr lang="hr-HR" dirty="0"/>
              <a:t>U tablicama 22/ 44 pitanja  </a:t>
            </a:r>
          </a:p>
          <a:p>
            <a:r>
              <a:rPr lang="hr-HR" dirty="0"/>
              <a:t>Ostatak pitanja: roditelji, suradnja sa institucijama, </a:t>
            </a:r>
            <a:r>
              <a:rPr lang="hr-HR" dirty="0" smtClean="0"/>
              <a:t>stručna </a:t>
            </a:r>
            <a:r>
              <a:rPr lang="hr-HR" dirty="0"/>
              <a:t>tijela škole, upisne komisije, dokumentacija, socijalne kompetencije, planiranje i programiranje, razvojno -  istraživačke aktivnosti </a:t>
            </a:r>
            <a:r>
              <a:rPr lang="hr-HR" dirty="0" smtClean="0"/>
              <a:t>(najčešći odgovori – „ne znam”)</a:t>
            </a:r>
            <a:endParaRPr lang="hr-HR" dirty="0"/>
          </a:p>
          <a:p>
            <a:endParaRPr lang="hr-HR" dirty="0"/>
          </a:p>
        </p:txBody>
      </p:sp>
    </p:spTree>
    <p:extLst>
      <p:ext uri="{BB962C8B-B14F-4D97-AF65-F5344CB8AC3E}">
        <p14:creationId xmlns:p14="http://schemas.microsoft.com/office/powerpoint/2010/main" val="7209289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Psiholog (nastavnici)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8928757"/>
              </p:ext>
            </p:extLst>
          </p:nvPr>
        </p:nvGraphicFramePr>
        <p:xfrm>
          <a:off x="323528" y="1269334"/>
          <a:ext cx="8568952" cy="4837176"/>
        </p:xfrm>
        <a:graphic>
          <a:graphicData uri="http://schemas.openxmlformats.org/drawingml/2006/table">
            <a:tbl>
              <a:tblPr firstRow="1" firstCol="1" bandRow="1">
                <a:tableStyleId>{5C22544A-7EE6-4342-B048-85BDC9FD1C3A}</a:tableStyleId>
              </a:tblPr>
              <a:tblGrid>
                <a:gridCol w="2142238">
                  <a:extLst>
                    <a:ext uri="{9D8B030D-6E8A-4147-A177-3AD203B41FA5}">
                      <a16:colId xmlns:a16="http://schemas.microsoft.com/office/drawing/2014/main" val="20000"/>
                    </a:ext>
                  </a:extLst>
                </a:gridCol>
                <a:gridCol w="2142238">
                  <a:extLst>
                    <a:ext uri="{9D8B030D-6E8A-4147-A177-3AD203B41FA5}">
                      <a16:colId xmlns:a16="http://schemas.microsoft.com/office/drawing/2014/main" val="20001"/>
                    </a:ext>
                  </a:extLst>
                </a:gridCol>
                <a:gridCol w="2142238">
                  <a:extLst>
                    <a:ext uri="{9D8B030D-6E8A-4147-A177-3AD203B41FA5}">
                      <a16:colId xmlns:a16="http://schemas.microsoft.com/office/drawing/2014/main" val="20002"/>
                    </a:ext>
                  </a:extLst>
                </a:gridCol>
                <a:gridCol w="2142238">
                  <a:extLst>
                    <a:ext uri="{9D8B030D-6E8A-4147-A177-3AD203B41FA5}">
                      <a16:colId xmlns:a16="http://schemas.microsoft.com/office/drawing/2014/main" val="20003"/>
                    </a:ext>
                  </a:extLst>
                </a:gridCol>
              </a:tblGrid>
              <a:tr h="469686">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0"/>
                  </a:ext>
                </a:extLst>
              </a:tr>
              <a:tr h="469686">
                <a:tc>
                  <a:txBody>
                    <a:bodyPr/>
                    <a:lstStyle/>
                    <a:p>
                      <a:pPr marL="457200" algn="ctr">
                        <a:lnSpc>
                          <a:spcPct val="115000"/>
                        </a:lnSpc>
                        <a:spcAft>
                          <a:spcPts val="0"/>
                        </a:spcAft>
                      </a:pPr>
                      <a:r>
                        <a:rPr lang="hr-HR" sz="1200" dirty="0">
                          <a:effectLst/>
                        </a:rPr>
                        <a:t>U komunikaciji s nastavnicima nastupa jasno i otvoreno</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94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1"/>
                  </a:ext>
                </a:extLst>
              </a:tr>
              <a:tr h="469686">
                <a:tc>
                  <a:txBody>
                    <a:bodyPr/>
                    <a:lstStyle/>
                    <a:p>
                      <a:pPr marL="457200" algn="ctr">
                        <a:lnSpc>
                          <a:spcPct val="115000"/>
                        </a:lnSpc>
                        <a:spcAft>
                          <a:spcPts val="0"/>
                        </a:spcAft>
                      </a:pPr>
                      <a:r>
                        <a:rPr lang="hr-HR" sz="1200">
                          <a:effectLst/>
                        </a:rPr>
                        <a:t>Potiče nastavnike na stvaranje pozitivne obrazovne klime</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2"/>
                  </a:ext>
                </a:extLst>
              </a:tr>
              <a:tr h="480158">
                <a:tc>
                  <a:txBody>
                    <a:bodyPr/>
                    <a:lstStyle/>
                    <a:p>
                      <a:pPr marL="457200" algn="ctr">
                        <a:lnSpc>
                          <a:spcPct val="115000"/>
                        </a:lnSpc>
                        <a:spcAft>
                          <a:spcPts val="0"/>
                        </a:spcAft>
                      </a:pPr>
                      <a:r>
                        <a:rPr lang="hr-HR" sz="1200" dirty="0">
                          <a:effectLst/>
                        </a:rPr>
                        <a:t>Pomaže nastavnicima u procjenjivanju osobina i  ponašanja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9</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3"/>
                  </a:ext>
                </a:extLst>
              </a:tr>
              <a:tr h="320105">
                <a:tc>
                  <a:txBody>
                    <a:bodyPr/>
                    <a:lstStyle/>
                    <a:p>
                      <a:pPr marL="457200" algn="ctr">
                        <a:lnSpc>
                          <a:spcPct val="115000"/>
                        </a:lnSpc>
                        <a:spcAft>
                          <a:spcPts val="0"/>
                        </a:spcAft>
                      </a:pPr>
                      <a:r>
                        <a:rPr lang="hr-HR" sz="1200" dirty="0">
                          <a:effectLst/>
                        </a:rPr>
                        <a:t>Pravodobno informira nastavnike</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7</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14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79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4"/>
                  </a:ext>
                </a:extLst>
              </a:tr>
              <a:tr h="469686">
                <a:tc>
                  <a:txBody>
                    <a:bodyPr/>
                    <a:lstStyle/>
                    <a:p>
                      <a:pPr marL="457200" algn="ctr">
                        <a:lnSpc>
                          <a:spcPct val="115000"/>
                        </a:lnSpc>
                        <a:spcAft>
                          <a:spcPts val="0"/>
                        </a:spcAft>
                      </a:pPr>
                      <a:r>
                        <a:rPr lang="hr-HR" sz="1200" dirty="0">
                          <a:effectLst/>
                        </a:rPr>
                        <a:t>Potiče nastavnike na stvaranje pozitivne obrazovne klime</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20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75</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5"/>
                  </a:ext>
                </a:extLst>
              </a:tr>
              <a:tr h="939373">
                <a:tc>
                  <a:txBody>
                    <a:bodyPr/>
                    <a:lstStyle/>
                    <a:p>
                      <a:pPr marL="457200" algn="ctr">
                        <a:lnSpc>
                          <a:spcPct val="115000"/>
                        </a:lnSpc>
                        <a:spcAft>
                          <a:spcPts val="0"/>
                        </a:spcAft>
                      </a:pPr>
                      <a:r>
                        <a:rPr lang="hr-HR" sz="1200" dirty="0">
                          <a:effectLst/>
                        </a:rPr>
                        <a:t>Pomaže nastavnicima na osposobljavanju učenika za spoznavanje samoga sebe, rješavanje problema i donošenje odluka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10</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27</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61</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383147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8608130"/>
              </p:ext>
            </p:extLst>
          </p:nvPr>
        </p:nvGraphicFramePr>
        <p:xfrm>
          <a:off x="539552" y="1628800"/>
          <a:ext cx="8147248" cy="3278962"/>
        </p:xfrm>
        <a:graphic>
          <a:graphicData uri="http://schemas.openxmlformats.org/drawingml/2006/table">
            <a:tbl>
              <a:tblPr firstRow="1" firstCol="1" bandRow="1">
                <a:tableStyleId>{5C22544A-7EE6-4342-B048-85BDC9FD1C3A}</a:tableStyleId>
              </a:tblPr>
              <a:tblGrid>
                <a:gridCol w="2036812">
                  <a:extLst>
                    <a:ext uri="{9D8B030D-6E8A-4147-A177-3AD203B41FA5}">
                      <a16:colId xmlns:a16="http://schemas.microsoft.com/office/drawing/2014/main" val="20000"/>
                    </a:ext>
                  </a:extLst>
                </a:gridCol>
                <a:gridCol w="2036812">
                  <a:extLst>
                    <a:ext uri="{9D8B030D-6E8A-4147-A177-3AD203B41FA5}">
                      <a16:colId xmlns:a16="http://schemas.microsoft.com/office/drawing/2014/main" val="20001"/>
                    </a:ext>
                  </a:extLst>
                </a:gridCol>
                <a:gridCol w="2036812">
                  <a:extLst>
                    <a:ext uri="{9D8B030D-6E8A-4147-A177-3AD203B41FA5}">
                      <a16:colId xmlns:a16="http://schemas.microsoft.com/office/drawing/2014/main" val="20002"/>
                    </a:ext>
                  </a:extLst>
                </a:gridCol>
                <a:gridCol w="2036812">
                  <a:extLst>
                    <a:ext uri="{9D8B030D-6E8A-4147-A177-3AD203B41FA5}">
                      <a16:colId xmlns:a16="http://schemas.microsoft.com/office/drawing/2014/main" val="20003"/>
                    </a:ext>
                  </a:extLst>
                </a:gridCol>
              </a:tblGrid>
              <a:tr h="594066">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0"/>
                  </a:ext>
                </a:extLst>
              </a:tr>
              <a:tr h="1386154">
                <a:tc>
                  <a:txBody>
                    <a:bodyPr/>
                    <a:lstStyle/>
                    <a:p>
                      <a:pPr marL="457200" algn="ctr">
                        <a:lnSpc>
                          <a:spcPct val="115000"/>
                        </a:lnSpc>
                        <a:spcAft>
                          <a:spcPts val="0"/>
                        </a:spcAft>
                      </a:pPr>
                      <a:r>
                        <a:rPr lang="hr-HR" sz="1200" dirty="0">
                          <a:effectLst/>
                        </a:rPr>
                        <a:t>Pomaže nastavnicima u usklađivanju okolnosti školskog i obiteljskog života radi postizanja boljeg uspjeha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36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1"/>
                  </a:ext>
                </a:extLst>
              </a:tr>
              <a:tr h="1188132">
                <a:tc>
                  <a:txBody>
                    <a:bodyPr/>
                    <a:lstStyle/>
                    <a:p>
                      <a:pPr marL="457200" algn="ctr">
                        <a:lnSpc>
                          <a:spcPct val="115000"/>
                        </a:lnSpc>
                        <a:spcAft>
                          <a:spcPts val="0"/>
                        </a:spcAft>
                      </a:pPr>
                      <a:r>
                        <a:rPr lang="hr-HR" sz="1200" dirty="0">
                          <a:effectLst/>
                        </a:rPr>
                        <a:t>Surađuje s nastavnicima u izradi i ostvarivanju prilagođenih i individualiziranih programa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38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tc>
                  <a:txBody>
                    <a:bodyPr/>
                    <a:lstStyle/>
                    <a:p>
                      <a:pPr marL="457200" algn="ctr">
                        <a:lnSpc>
                          <a:spcPct val="115000"/>
                        </a:lnSpc>
                        <a:spcAft>
                          <a:spcPts val="0"/>
                        </a:spcAft>
                      </a:pPr>
                      <a:r>
                        <a:rPr lang="hr-HR" sz="2000" dirty="0">
                          <a:solidFill>
                            <a:srgbClr val="FF0000"/>
                          </a:solidFill>
                          <a:effectLst/>
                        </a:rPr>
                        <a:t>56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789" marR="48789"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3049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Psiholog (razrednici)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9276650"/>
              </p:ext>
            </p:extLst>
          </p:nvPr>
        </p:nvGraphicFramePr>
        <p:xfrm>
          <a:off x="457200" y="2132856"/>
          <a:ext cx="8229600" cy="3679013"/>
        </p:xfrm>
        <a:graphic>
          <a:graphicData uri="http://schemas.openxmlformats.org/drawingml/2006/table">
            <a:tbl>
              <a:tblPr firstRow="1" firstCol="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32884">
                <a:tc>
                  <a:txBody>
                    <a:bodyPr/>
                    <a:lstStyle/>
                    <a:p>
                      <a:pPr marL="457200" algn="ctr">
                        <a:lnSpc>
                          <a:spcPct val="115000"/>
                        </a:lnSpc>
                        <a:spcAft>
                          <a:spcPts val="0"/>
                        </a:spcAft>
                      </a:pPr>
                      <a:r>
                        <a:rPr lang="hr-HR"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82043">
                <a:tc>
                  <a:txBody>
                    <a:bodyPr/>
                    <a:lstStyle/>
                    <a:p>
                      <a:pPr marL="457200" algn="ctr">
                        <a:lnSpc>
                          <a:spcPct val="115000"/>
                        </a:lnSpc>
                        <a:spcAft>
                          <a:spcPts val="0"/>
                        </a:spcAft>
                      </a:pPr>
                      <a:r>
                        <a:rPr lang="hr-HR" sz="1200" dirty="0">
                          <a:effectLst/>
                        </a:rPr>
                        <a:t>Surađuje s razrednicima i nastavnicima u radu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9</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85</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982043">
                <a:tc>
                  <a:txBody>
                    <a:bodyPr/>
                    <a:lstStyle/>
                    <a:p>
                      <a:pPr marL="457200" algn="ctr">
                        <a:lnSpc>
                          <a:spcPct val="115000"/>
                        </a:lnSpc>
                        <a:spcAft>
                          <a:spcPts val="0"/>
                        </a:spcAft>
                      </a:pPr>
                      <a:r>
                        <a:rPr lang="hr-HR" sz="1200" dirty="0">
                          <a:effectLst/>
                        </a:rPr>
                        <a:t>Surađuje s  razrednicima i nastavnicima u radu s roditeljima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effectLst/>
                        </a:rPr>
                        <a:t>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24</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68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82043">
                <a:tc>
                  <a:txBody>
                    <a:bodyPr/>
                    <a:lstStyle/>
                    <a:p>
                      <a:pPr marL="457200" algn="ctr">
                        <a:lnSpc>
                          <a:spcPct val="115000"/>
                        </a:lnSpc>
                        <a:spcAft>
                          <a:spcPts val="0"/>
                        </a:spcAft>
                      </a:pPr>
                      <a:r>
                        <a:rPr lang="hr-HR" sz="1200" dirty="0">
                          <a:effectLst/>
                        </a:rPr>
                        <a:t>Surađuje s razrednicima koji traže pomoć na realizaciji SRO-a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38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hr-HR" sz="2000" dirty="0">
                          <a:solidFill>
                            <a:srgbClr val="FF0000"/>
                          </a:solidFill>
                          <a:effectLst/>
                        </a:rPr>
                        <a:t>58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82062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988"/>
            <a:ext cx="8229600" cy="893732"/>
          </a:xfrm>
        </p:spPr>
        <p:txBody>
          <a:bodyPr/>
          <a:lstStyle/>
          <a:p>
            <a:r>
              <a:rPr lang="hr-HR" dirty="0" smtClean="0"/>
              <a:t>Psiholog (učenici)</a:t>
            </a:r>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5175788"/>
              </p:ext>
            </p:extLst>
          </p:nvPr>
        </p:nvGraphicFramePr>
        <p:xfrm>
          <a:off x="457200" y="980729"/>
          <a:ext cx="8363272" cy="5486565"/>
        </p:xfrm>
        <a:graphic>
          <a:graphicData uri="http://schemas.openxmlformats.org/drawingml/2006/table">
            <a:tbl>
              <a:tblPr firstRow="1" firstCol="1" bandRow="1">
                <a:tableStyleId>{5C22544A-7EE6-4342-B048-85BDC9FD1C3A}</a:tableStyleId>
              </a:tblPr>
              <a:tblGrid>
                <a:gridCol w="3106688">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221550">
                  <a:extLst>
                    <a:ext uri="{9D8B030D-6E8A-4147-A177-3AD203B41FA5}">
                      <a16:colId xmlns:a16="http://schemas.microsoft.com/office/drawing/2014/main" val="20002"/>
                    </a:ext>
                  </a:extLst>
                </a:gridCol>
                <a:gridCol w="2090818">
                  <a:extLst>
                    <a:ext uri="{9D8B030D-6E8A-4147-A177-3AD203B41FA5}">
                      <a16:colId xmlns:a16="http://schemas.microsoft.com/office/drawing/2014/main" val="20003"/>
                    </a:ext>
                  </a:extLst>
                </a:gridCol>
              </a:tblGrid>
              <a:tr h="792087">
                <a:tc>
                  <a:txBody>
                    <a:bodyPr/>
                    <a:lstStyle/>
                    <a:p>
                      <a:pPr marL="457200" algn="ctr">
                        <a:lnSpc>
                          <a:spcPct val="115000"/>
                        </a:lnSpc>
                        <a:spcAft>
                          <a:spcPts val="0"/>
                        </a:spcAft>
                      </a:pPr>
                      <a:r>
                        <a:rPr lang="hr-HR" sz="800" dirty="0">
                          <a:effectLst/>
                        </a:rPr>
                        <a:t> </a:t>
                      </a:r>
                      <a:endParaRPr lang="hr-H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1200" dirty="0">
                          <a:effectLst/>
                        </a:rPr>
                        <a:t>Uopće se ne slažem/djelomično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1200" dirty="0">
                          <a:effectLst/>
                        </a:rPr>
                        <a:t>Ne znam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1200" dirty="0">
                          <a:effectLst/>
                        </a:rPr>
                        <a:t>Djelomično se slažem / U potpunosti se slažem</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0"/>
                  </a:ext>
                </a:extLst>
              </a:tr>
              <a:tr h="319474">
                <a:tc>
                  <a:txBody>
                    <a:bodyPr/>
                    <a:lstStyle/>
                    <a:p>
                      <a:pPr marL="457200" algn="ctr">
                        <a:lnSpc>
                          <a:spcPct val="115000"/>
                        </a:lnSpc>
                        <a:spcAft>
                          <a:spcPts val="0"/>
                        </a:spcAft>
                      </a:pPr>
                      <a:r>
                        <a:rPr lang="hr-HR" sz="1200" dirty="0">
                          <a:effectLst/>
                        </a:rPr>
                        <a:t>Provodi savjetodavni rad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13</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82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1"/>
                  </a:ext>
                </a:extLst>
              </a:tr>
              <a:tr h="638949">
                <a:tc>
                  <a:txBody>
                    <a:bodyPr/>
                    <a:lstStyle/>
                    <a:p>
                      <a:pPr marL="457200" algn="ctr">
                        <a:lnSpc>
                          <a:spcPct val="115000"/>
                        </a:lnSpc>
                        <a:spcAft>
                          <a:spcPts val="0"/>
                        </a:spcAft>
                      </a:pPr>
                      <a:r>
                        <a:rPr lang="hr-HR" sz="1200">
                          <a:effectLst/>
                        </a:rPr>
                        <a:t>Pomaže nastavniku u identificiranju individualnih potreba učenika</a:t>
                      </a:r>
                      <a:endParaRPr lang="hr-HR" sz="12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9</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11</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80</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2"/>
                  </a:ext>
                </a:extLst>
              </a:tr>
              <a:tr h="479213">
                <a:tc>
                  <a:txBody>
                    <a:bodyPr/>
                    <a:lstStyle/>
                    <a:p>
                      <a:pPr marL="457200" algn="ctr">
                        <a:lnSpc>
                          <a:spcPct val="115000"/>
                        </a:lnSpc>
                        <a:spcAft>
                          <a:spcPts val="0"/>
                        </a:spcAft>
                      </a:pPr>
                      <a:r>
                        <a:rPr lang="hr-HR" sz="1200" dirty="0">
                          <a:effectLst/>
                        </a:rPr>
                        <a:t>Participira u procesu praćenja i vrednovanja postignuća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tabLst>
                          <a:tab pos="1600200" algn="l"/>
                        </a:tabLst>
                      </a:pPr>
                      <a:r>
                        <a:rPr lang="hr-HR" sz="2000">
                          <a:effectLst/>
                        </a:rPr>
                        <a:t>6</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18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solidFill>
                            <a:srgbClr val="FF0000"/>
                          </a:solidFill>
                          <a:effectLst/>
                        </a:rPr>
                        <a:t>76</a:t>
                      </a:r>
                      <a:endParaRPr lang="hr-HR" sz="2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3"/>
                  </a:ext>
                </a:extLst>
              </a:tr>
              <a:tr h="638949">
                <a:tc>
                  <a:txBody>
                    <a:bodyPr/>
                    <a:lstStyle/>
                    <a:p>
                      <a:pPr marL="457200" algn="ctr">
                        <a:lnSpc>
                          <a:spcPct val="115000"/>
                        </a:lnSpc>
                        <a:spcAft>
                          <a:spcPts val="0"/>
                        </a:spcAft>
                      </a:pPr>
                      <a:r>
                        <a:rPr lang="hr-HR" sz="1200" dirty="0">
                          <a:effectLst/>
                        </a:rPr>
                        <a:t>Ispituje individualne sklonosti i sposobnosti te profesionalne interese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20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76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4"/>
                  </a:ext>
                </a:extLst>
              </a:tr>
              <a:tr h="479213">
                <a:tc>
                  <a:txBody>
                    <a:bodyPr/>
                    <a:lstStyle/>
                    <a:p>
                      <a:pPr marL="457200" algn="ctr">
                        <a:lnSpc>
                          <a:spcPct val="115000"/>
                        </a:lnSpc>
                        <a:spcAft>
                          <a:spcPts val="0"/>
                        </a:spcAft>
                      </a:pPr>
                      <a:r>
                        <a:rPr lang="hr-HR" sz="1200" dirty="0">
                          <a:effectLst/>
                        </a:rPr>
                        <a:t>Sustavno prati napredovanje određenih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4</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27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5"/>
                  </a:ext>
                </a:extLst>
              </a:tr>
              <a:tr h="798688">
                <a:tc>
                  <a:txBody>
                    <a:bodyPr/>
                    <a:lstStyle/>
                    <a:p>
                      <a:pPr marL="457200" algn="ctr">
                        <a:lnSpc>
                          <a:spcPct val="115000"/>
                        </a:lnSpc>
                        <a:spcAft>
                          <a:spcPts val="0"/>
                        </a:spcAft>
                      </a:pPr>
                      <a:r>
                        <a:rPr lang="hr-HR" sz="1200" dirty="0">
                          <a:effectLst/>
                        </a:rPr>
                        <a:t>Pruža pomoć učeniku za uspješnije djelovanje u kompleksnim interpersonalnim odnosima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29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69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6"/>
                  </a:ext>
                </a:extLst>
              </a:tr>
              <a:tr h="479213">
                <a:tc>
                  <a:txBody>
                    <a:bodyPr/>
                    <a:lstStyle/>
                    <a:p>
                      <a:pPr marL="457200" algn="ctr">
                        <a:lnSpc>
                          <a:spcPct val="115000"/>
                        </a:lnSpc>
                        <a:spcAft>
                          <a:spcPts val="0"/>
                        </a:spcAft>
                      </a:pPr>
                      <a:r>
                        <a:rPr lang="hr-HR" sz="1200" dirty="0">
                          <a:effectLst/>
                        </a:rPr>
                        <a:t>Sudjeluje u praćenju socijalnih, zdravstvenih i drugih prilika učenika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2</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32</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66</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7"/>
                  </a:ext>
                </a:extLst>
              </a:tr>
              <a:tr h="319474">
                <a:tc>
                  <a:txBody>
                    <a:bodyPr/>
                    <a:lstStyle/>
                    <a:p>
                      <a:pPr marL="457200" algn="ctr">
                        <a:lnSpc>
                          <a:spcPct val="115000"/>
                        </a:lnSpc>
                        <a:spcAft>
                          <a:spcPts val="0"/>
                        </a:spcAft>
                      </a:pPr>
                      <a:r>
                        <a:rPr lang="hr-HR" sz="1200" dirty="0">
                          <a:effectLst/>
                        </a:rPr>
                        <a:t>Provodi terapeutski rad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a:effectLst/>
                        </a:rPr>
                        <a:t>5</a:t>
                      </a:r>
                      <a:endParaRPr lang="hr-HR" sz="200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39</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57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8"/>
                  </a:ext>
                </a:extLst>
              </a:tr>
              <a:tr h="479213">
                <a:tc>
                  <a:txBody>
                    <a:bodyPr/>
                    <a:lstStyle/>
                    <a:p>
                      <a:pPr marL="457200" algn="ctr">
                        <a:lnSpc>
                          <a:spcPct val="115000"/>
                        </a:lnSpc>
                        <a:spcAft>
                          <a:spcPts val="0"/>
                        </a:spcAft>
                      </a:pPr>
                      <a:r>
                        <a:rPr lang="hr-HR" sz="1200" dirty="0">
                          <a:effectLst/>
                        </a:rPr>
                        <a:t>Tumači rezultate testiranja i koristi u radu s učenicima</a:t>
                      </a:r>
                      <a:endParaRPr lang="hr-H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effectLst/>
                        </a:rPr>
                        <a:t>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47</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tc>
                  <a:txBody>
                    <a:bodyPr/>
                    <a:lstStyle/>
                    <a:p>
                      <a:pPr marL="457200" algn="ctr">
                        <a:lnSpc>
                          <a:spcPct val="115000"/>
                        </a:lnSpc>
                        <a:spcAft>
                          <a:spcPts val="0"/>
                        </a:spcAft>
                      </a:pPr>
                      <a:r>
                        <a:rPr lang="hr-HR" sz="2000" dirty="0">
                          <a:solidFill>
                            <a:srgbClr val="FF0000"/>
                          </a:solidFill>
                          <a:effectLst/>
                        </a:rPr>
                        <a:t>48</a:t>
                      </a:r>
                      <a:endParaRPr lang="hr-H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313" marR="50313"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434483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Psiholog</a:t>
            </a:r>
            <a:endParaRPr lang="hr-HR" dirty="0"/>
          </a:p>
        </p:txBody>
      </p:sp>
      <p:sp>
        <p:nvSpPr>
          <p:cNvPr id="3" name="Content Placeholder 2"/>
          <p:cNvSpPr>
            <a:spLocks noGrp="1"/>
          </p:cNvSpPr>
          <p:nvPr>
            <p:ph idx="1"/>
          </p:nvPr>
        </p:nvSpPr>
        <p:spPr/>
        <p:txBody>
          <a:bodyPr/>
          <a:lstStyle/>
          <a:p>
            <a:r>
              <a:rPr lang="hr-HR" dirty="0"/>
              <a:t>U tablicama  20/ 39  </a:t>
            </a:r>
          </a:p>
          <a:p>
            <a:r>
              <a:rPr lang="hr-HR" dirty="0"/>
              <a:t>Ostatak pitanja: roditelji, suradnja sa institucijama,  stručna tijela škole, upisne komisije, dokumentacija, socijalne kompetencije, razvojno -  istraživačke aktivnosti, pravno – etički </a:t>
            </a:r>
            <a:r>
              <a:rPr lang="hr-HR" dirty="0" smtClean="0"/>
              <a:t>propisi (najčešći odgovori – „ne znam”)</a:t>
            </a:r>
            <a:endParaRPr lang="hr-HR" dirty="0"/>
          </a:p>
          <a:p>
            <a:endParaRPr lang="hr-HR" dirty="0"/>
          </a:p>
        </p:txBody>
      </p:sp>
    </p:spTree>
    <p:extLst>
      <p:ext uri="{BB962C8B-B14F-4D97-AF65-F5344CB8AC3E}">
        <p14:creationId xmlns:p14="http://schemas.microsoft.com/office/powerpoint/2010/main" val="40131737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dirty="0" smtClean="0"/>
              <a:t/>
            </a:r>
            <a:br>
              <a:rPr lang="hr-HR" sz="2800" dirty="0" smtClean="0"/>
            </a:br>
            <a:r>
              <a:rPr lang="nn-NO" sz="2800" dirty="0" smtClean="0"/>
              <a:t>Želite </a:t>
            </a:r>
            <a:r>
              <a:rPr lang="nn-NO" sz="2800" dirty="0"/>
              <a:t>li otvoreno komentirati rad pedagoginje/psihologa, možete to ovdje učiniti.</a:t>
            </a:r>
            <a:br>
              <a:rPr lang="nn-NO" sz="2800" dirty="0"/>
            </a:br>
            <a:endParaRPr lang="hr-HR" sz="2800"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hr-HR" dirty="0"/>
              <a:t>Ne želim / </a:t>
            </a:r>
            <a:endParaRPr lang="hr-HR" dirty="0" smtClean="0"/>
          </a:p>
          <a:p>
            <a:r>
              <a:rPr lang="hr-HR" dirty="0" smtClean="0"/>
              <a:t>Definitivno </a:t>
            </a:r>
            <a:r>
              <a:rPr lang="hr-HR" dirty="0"/>
              <a:t>mi pomažu u radu s učenicima. Svojim stručnim i profesionalnim pristupom uvijek su tu negdje kad ih trebam. Hvala. </a:t>
            </a:r>
            <a:endParaRPr lang="hr-HR" dirty="0" smtClean="0"/>
          </a:p>
          <a:p>
            <a:r>
              <a:rPr lang="hr-HR" dirty="0" smtClean="0"/>
              <a:t>Da </a:t>
            </a:r>
            <a:r>
              <a:rPr lang="hr-HR" dirty="0"/>
              <a:t>li imate privatan život........................uz sav ovaj posao ne </a:t>
            </a:r>
            <a:endParaRPr lang="hr-HR" dirty="0" smtClean="0"/>
          </a:p>
          <a:p>
            <a:r>
              <a:rPr lang="hr-HR" dirty="0" smtClean="0"/>
              <a:t>Zadovoljan </a:t>
            </a:r>
            <a:r>
              <a:rPr lang="hr-HR" dirty="0"/>
              <a:t>sam sa suradnjom s pedagoginjom i psihologom i smatram da trebaju ostvariti jači utjecaj na kvalitetu rada škole i demokratičnost u njoj. :-) </a:t>
            </a:r>
            <a:endParaRPr lang="hr-HR" dirty="0" smtClean="0"/>
          </a:p>
          <a:p>
            <a:r>
              <a:rPr lang="hr-HR" dirty="0" smtClean="0"/>
              <a:t>Sjajni </a:t>
            </a:r>
            <a:r>
              <a:rPr lang="hr-HR" dirty="0"/>
              <a:t>ste oboje, vidim da se jako trudite.Vdim, osjećam i mislim da je klima u skoli sve bolja, suradnja znatno poboljsana, kako medu nastavnicima tako i učenicima, za roditelje i ostale službe ne znam, nisam vidjela, nisam Čula i nisam se ni informirala o tome, tako da smatram da ne mogu niti procijeniti, nisam ni razrednik. Tanju smatram jako kreativnom pedagoginjom sa sjajnim idejama. Samo tako i dalje! Gospodinu psihologu veliki Smile! Ovo je moje osobno viden je. Majda Brlic , no to je moj problem, jer da jje trebalo valjda bi bila Sve ok, najbolji ste na svijetu. </a:t>
            </a:r>
          </a:p>
          <a:p>
            <a:endParaRPr lang="hr-HR" dirty="0"/>
          </a:p>
        </p:txBody>
      </p:sp>
    </p:spTree>
    <p:extLst>
      <p:ext uri="{BB962C8B-B14F-4D97-AF65-F5344CB8AC3E}">
        <p14:creationId xmlns:p14="http://schemas.microsoft.com/office/powerpoint/2010/main" val="40057686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Praćenje nastave – međusobni posjeti nastavi</a:t>
            </a:r>
            <a:endParaRPr lang="hr-HR" dirty="0"/>
          </a:p>
        </p:txBody>
      </p:sp>
      <p:sp>
        <p:nvSpPr>
          <p:cNvPr id="3" name="Content Placeholder 2"/>
          <p:cNvSpPr>
            <a:spLocks noGrp="1"/>
          </p:cNvSpPr>
          <p:nvPr>
            <p:ph idx="1"/>
          </p:nvPr>
        </p:nvSpPr>
        <p:spPr/>
        <p:txBody>
          <a:bodyPr>
            <a:normAutofit fontScale="92500" lnSpcReduction="10000"/>
          </a:bodyPr>
          <a:lstStyle/>
          <a:p>
            <a:r>
              <a:rPr lang="hr-HR" dirty="0" smtClean="0"/>
              <a:t>1. do 12. 2. – 58 posjeta</a:t>
            </a:r>
          </a:p>
          <a:p>
            <a:r>
              <a:rPr lang="hr-HR" dirty="0" smtClean="0"/>
              <a:t>2. do 11. 4. – 49 posjeta</a:t>
            </a:r>
          </a:p>
          <a:p>
            <a:r>
              <a:rPr lang="hr-HR" dirty="0" smtClean="0"/>
              <a:t>Obrasci za međusobno posjećivanje nastave – otvoreni, date samo okvirne upute – </a:t>
            </a:r>
          </a:p>
          <a:p>
            <a:r>
              <a:rPr lang="hr-HR" i="1" dirty="0" smtClean="0"/>
              <a:t>(</a:t>
            </a:r>
            <a:r>
              <a:rPr lang="hr-HR" i="1" dirty="0"/>
              <a:t>Molimo kratko iznijeti svoj doživljaj promatranog sata, eventualnu korist za vlastiti budući rad, procjenu svrhovitosti posjećivanja nastave kolega/ica sustručnjaka ili onih drugih struka s aspekta metodike, odnosa s učenicima, održavanja radne discipline u razredu i sl..)</a:t>
            </a:r>
            <a:endParaRPr lang="hr-HR" b="1" dirty="0"/>
          </a:p>
          <a:p>
            <a:endParaRPr lang="hr-HR" dirty="0"/>
          </a:p>
        </p:txBody>
      </p:sp>
    </p:spTree>
    <p:extLst>
      <p:ext uri="{BB962C8B-B14F-4D97-AF65-F5344CB8AC3E}">
        <p14:creationId xmlns:p14="http://schemas.microsoft.com/office/powerpoint/2010/main" val="6313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fontAlgn="base"/>
            <a:r>
              <a:rPr lang="en-GB" sz="3600" dirty="0" smtClean="0"/>
              <a:t>N. </a:t>
            </a:r>
            <a:r>
              <a:rPr lang="en-GB" sz="3600" dirty="0" err="1" smtClean="0"/>
              <a:t>nikada</a:t>
            </a:r>
            <a:r>
              <a:rPr lang="en-GB" sz="3600" dirty="0" smtClean="0"/>
              <a:t> ne </a:t>
            </a:r>
            <a:r>
              <a:rPr lang="en-GB" sz="3600" dirty="0" err="1" smtClean="0"/>
              <a:t>kasni</a:t>
            </a:r>
            <a:r>
              <a:rPr lang="en-GB" sz="3600" dirty="0" smtClean="0"/>
              <a:t> </a:t>
            </a:r>
            <a:r>
              <a:rPr lang="en-GB" sz="3600" dirty="0" err="1" smtClean="0"/>
              <a:t>na</a:t>
            </a:r>
            <a:r>
              <a:rPr lang="en-GB" sz="3600" dirty="0" smtClean="0"/>
              <a:t> sat</a:t>
            </a:r>
            <a:endParaRPr lang="hr-HR" sz="3600" dirty="0" smtClean="0"/>
          </a:p>
          <a:p>
            <a:pPr fontAlgn="base"/>
            <a:r>
              <a:rPr lang="en-GB" sz="3600" dirty="0" smtClean="0"/>
              <a:t>N. </a:t>
            </a:r>
            <a:r>
              <a:rPr lang="en-GB" sz="3600" dirty="0" err="1" smtClean="0"/>
              <a:t>često</a:t>
            </a:r>
            <a:r>
              <a:rPr lang="en-GB" sz="3600" dirty="0" smtClean="0"/>
              <a:t> </a:t>
            </a:r>
            <a:r>
              <a:rPr lang="en-GB" sz="3600" dirty="0" err="1" smtClean="0"/>
              <a:t>kasni</a:t>
            </a:r>
            <a:r>
              <a:rPr lang="en-GB" sz="3600" dirty="0" smtClean="0"/>
              <a:t> </a:t>
            </a:r>
            <a:r>
              <a:rPr lang="en-GB" sz="3600" dirty="0" err="1" smtClean="0"/>
              <a:t>na</a:t>
            </a:r>
            <a:r>
              <a:rPr lang="en-GB" sz="3600" dirty="0" smtClean="0"/>
              <a:t> </a:t>
            </a:r>
            <a:r>
              <a:rPr lang="en-GB" sz="3600" dirty="0" err="1" smtClean="0"/>
              <a:t>nastavni</a:t>
            </a:r>
            <a:r>
              <a:rPr lang="en-GB" sz="3600" dirty="0" smtClean="0"/>
              <a:t> sat </a:t>
            </a:r>
            <a:endParaRPr lang="hr-HR" sz="3600" dirty="0" smtClean="0"/>
          </a:p>
          <a:p>
            <a:pPr fontAlgn="base"/>
            <a:r>
              <a:rPr lang="de-DE" sz="3600" dirty="0" smtClean="0"/>
              <a:t>N. </a:t>
            </a:r>
            <a:r>
              <a:rPr lang="de-DE" sz="3600" dirty="0" err="1" smtClean="0"/>
              <a:t>pod</a:t>
            </a:r>
            <a:r>
              <a:rPr lang="de-DE" sz="3600" dirty="0" smtClean="0"/>
              <a:t> </a:t>
            </a:r>
            <a:r>
              <a:rPr lang="de-DE" sz="3600" dirty="0" err="1" smtClean="0"/>
              <a:t>nastavom</a:t>
            </a:r>
            <a:r>
              <a:rPr lang="de-DE" sz="3600" dirty="0" smtClean="0"/>
              <a:t> </a:t>
            </a:r>
            <a:r>
              <a:rPr lang="de-DE" sz="3600" dirty="0" err="1" smtClean="0"/>
              <a:t>koristi</a:t>
            </a:r>
            <a:r>
              <a:rPr lang="de-DE" sz="3600" dirty="0" smtClean="0"/>
              <a:t> </a:t>
            </a:r>
            <a:r>
              <a:rPr lang="de-DE" sz="3600" dirty="0" err="1" smtClean="0"/>
              <a:t>mobitel</a:t>
            </a:r>
            <a:r>
              <a:rPr lang="de-DE" sz="3600" dirty="0" smtClean="0"/>
              <a:t> </a:t>
            </a:r>
            <a:endParaRPr lang="hr-HR" sz="3600" dirty="0" smtClean="0"/>
          </a:p>
          <a:p>
            <a:pPr fontAlgn="base"/>
            <a:r>
              <a:rPr lang="de-DE" sz="3600" dirty="0" smtClean="0"/>
              <a:t>N. </a:t>
            </a:r>
            <a:r>
              <a:rPr lang="de-DE" sz="3600" dirty="0" err="1" smtClean="0"/>
              <a:t>pod</a:t>
            </a:r>
            <a:r>
              <a:rPr lang="de-DE" sz="3600" dirty="0" smtClean="0"/>
              <a:t> </a:t>
            </a:r>
            <a:r>
              <a:rPr lang="de-DE" sz="3600" dirty="0" err="1" smtClean="0"/>
              <a:t>nastavom</a:t>
            </a:r>
            <a:r>
              <a:rPr lang="de-DE" sz="3600" dirty="0" smtClean="0"/>
              <a:t> </a:t>
            </a:r>
            <a:r>
              <a:rPr lang="de-DE" sz="3600" dirty="0" err="1" smtClean="0"/>
              <a:t>čita</a:t>
            </a:r>
            <a:r>
              <a:rPr lang="de-DE" sz="3600" dirty="0" smtClean="0"/>
              <a:t> </a:t>
            </a:r>
            <a:r>
              <a:rPr lang="de-DE" sz="3600" dirty="0" err="1" smtClean="0"/>
              <a:t>novine</a:t>
            </a:r>
            <a:r>
              <a:rPr lang="de-DE" sz="3600" dirty="0" smtClean="0"/>
              <a:t> </a:t>
            </a:r>
            <a:endParaRPr lang="hr-HR" sz="3600" dirty="0" smtClean="0"/>
          </a:p>
          <a:p>
            <a:pPr fontAlgn="base"/>
            <a:r>
              <a:rPr lang="de-DE" sz="3600" dirty="0" smtClean="0"/>
              <a:t>N. </a:t>
            </a:r>
            <a:r>
              <a:rPr lang="de-DE" sz="3600" dirty="0" err="1" smtClean="0"/>
              <a:t>pod</a:t>
            </a:r>
            <a:r>
              <a:rPr lang="de-DE" sz="3600" dirty="0" smtClean="0"/>
              <a:t> </a:t>
            </a:r>
            <a:r>
              <a:rPr lang="de-DE" sz="3600" dirty="0" err="1" smtClean="0"/>
              <a:t>nastavom</a:t>
            </a:r>
            <a:r>
              <a:rPr lang="de-DE" sz="3600" dirty="0" smtClean="0"/>
              <a:t> </a:t>
            </a:r>
            <a:r>
              <a:rPr lang="de-DE" sz="3600" dirty="0" err="1" smtClean="0"/>
              <a:t>često</a:t>
            </a:r>
            <a:r>
              <a:rPr lang="de-DE" sz="3600" dirty="0" smtClean="0"/>
              <a:t> </a:t>
            </a:r>
            <a:r>
              <a:rPr lang="de-DE" sz="3600" dirty="0" err="1" smtClean="0"/>
              <a:t>izlazi</a:t>
            </a:r>
            <a:r>
              <a:rPr lang="de-DE" sz="3600" dirty="0" smtClean="0"/>
              <a:t> </a:t>
            </a:r>
            <a:r>
              <a:rPr lang="de-DE" sz="3600" dirty="0" err="1" smtClean="0"/>
              <a:t>iz</a:t>
            </a:r>
            <a:r>
              <a:rPr lang="de-DE" sz="3600" dirty="0" smtClean="0"/>
              <a:t> </a:t>
            </a:r>
            <a:r>
              <a:rPr lang="de-DE" sz="3600" dirty="0" err="1" smtClean="0"/>
              <a:t>učionice</a:t>
            </a:r>
            <a:r>
              <a:rPr lang="de-DE" sz="3600" dirty="0" smtClean="0"/>
              <a:t> </a:t>
            </a:r>
            <a:endParaRPr lang="hr-HR" sz="3600"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Analiza negativnih ocjena na polugodištu šk.godine 2013./2014.</a:t>
            </a:r>
            <a:endParaRPr lang="hr-HR" dirty="0"/>
          </a:p>
        </p:txBody>
      </p:sp>
      <p:sp>
        <p:nvSpPr>
          <p:cNvPr id="3" name="Content Placeholder 2"/>
          <p:cNvSpPr>
            <a:spLocks noGrp="1"/>
          </p:cNvSpPr>
          <p:nvPr>
            <p:ph idx="1"/>
          </p:nvPr>
        </p:nvSpPr>
        <p:spPr/>
        <p:txBody>
          <a:bodyPr/>
          <a:lstStyle/>
          <a:p>
            <a:endParaRPr lang="hr-HR" dirty="0" smtClean="0"/>
          </a:p>
          <a:p>
            <a:r>
              <a:rPr lang="hr-HR" dirty="0" smtClean="0"/>
              <a:t>4 stručna vijeća (prirodosl.-mat., stranih jez., jez.-umjet., građ.)</a:t>
            </a:r>
          </a:p>
          <a:p>
            <a:r>
              <a:rPr lang="hr-HR" dirty="0" smtClean="0"/>
              <a:t>15 nastavnika</a:t>
            </a:r>
            <a:endParaRPr lang="hr-HR" dirty="0"/>
          </a:p>
        </p:txBody>
      </p:sp>
    </p:spTree>
    <p:extLst>
      <p:ext uri="{BB962C8B-B14F-4D97-AF65-F5344CB8AC3E}">
        <p14:creationId xmlns:p14="http://schemas.microsoft.com/office/powerpoint/2010/main" val="12238313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 GPU</a:t>
            </a:r>
            <a:endParaRPr lang="hr-HR" dirty="0"/>
          </a:p>
        </p:txBody>
      </p:sp>
      <p:sp>
        <p:nvSpPr>
          <p:cNvPr id="3" name="Content Placeholder 2"/>
          <p:cNvSpPr>
            <a:spLocks noGrp="1"/>
          </p:cNvSpPr>
          <p:nvPr>
            <p:ph idx="1"/>
          </p:nvPr>
        </p:nvSpPr>
        <p:spPr/>
        <p:txBody>
          <a:bodyPr>
            <a:normAutofit fontScale="92500"/>
          </a:bodyPr>
          <a:lstStyle/>
          <a:p>
            <a:r>
              <a:rPr lang="hr-HR" dirty="0"/>
              <a:t>15. 2. 2014. –analiza negativnih ocjena po stručnim vijećima, identificirati razloge neuspjeha učenika i </a:t>
            </a:r>
            <a:r>
              <a:rPr lang="hr-HR" u="sng" dirty="0"/>
              <a:t>moguće načine unaprjeđivanja nastavnog procesa </a:t>
            </a:r>
            <a:r>
              <a:rPr lang="hr-HR" dirty="0"/>
              <a:t>u cilju postizanja uspjeha,</a:t>
            </a:r>
          </a:p>
          <a:p>
            <a:r>
              <a:rPr lang="hr-HR" dirty="0"/>
              <a:t>planiranje rada i stručnog usavršavanja u drugom polugodištu prema analizi – dostava izvješća voditelja vijeća s </a:t>
            </a:r>
            <a:r>
              <a:rPr lang="hr-HR" u="sng" dirty="0"/>
              <a:t>prijedlozima za smanjenje broja negativnih ocjena </a:t>
            </a:r>
            <a:r>
              <a:rPr lang="hr-HR" dirty="0"/>
              <a:t>Timu za kvalitetu</a:t>
            </a:r>
          </a:p>
        </p:txBody>
      </p:sp>
    </p:spTree>
    <p:extLst>
      <p:ext uri="{BB962C8B-B14F-4D97-AF65-F5344CB8AC3E}">
        <p14:creationId xmlns:p14="http://schemas.microsoft.com/office/powerpoint/2010/main" val="20943592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Razlozi u učenicima...</a:t>
            </a:r>
            <a:endParaRPr lang="hr-HR"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lvl="0"/>
            <a:r>
              <a:rPr lang="hr-HR" dirty="0"/>
              <a:t>ne rade</a:t>
            </a:r>
          </a:p>
          <a:p>
            <a:pPr lvl="0"/>
            <a:r>
              <a:rPr lang="hr-HR" dirty="0"/>
              <a:t>ne uče</a:t>
            </a:r>
          </a:p>
          <a:p>
            <a:pPr lvl="0"/>
            <a:r>
              <a:rPr lang="hr-HR" dirty="0"/>
              <a:t>ne pišu domaće zadaće</a:t>
            </a:r>
          </a:p>
          <a:p>
            <a:pPr lvl="0"/>
            <a:r>
              <a:rPr lang="hr-HR" dirty="0"/>
              <a:t>ne donose programe u zadanom roku</a:t>
            </a:r>
          </a:p>
          <a:p>
            <a:pPr lvl="0"/>
            <a:r>
              <a:rPr lang="hr-HR" dirty="0"/>
              <a:t>organizacija rada učenja loša kod učenika, a nema ni kontrole roditelja (poslijepodne nastava, ujutro duže spavaju, idu ravno na BUS ili vlak te ništa ne stižu odraditi obveze)</a:t>
            </a:r>
          </a:p>
          <a:p>
            <a:pPr lvl="0"/>
            <a:r>
              <a:rPr lang="hr-HR" dirty="0"/>
              <a:t>slaba motiviranost i nerad učenika</a:t>
            </a:r>
          </a:p>
          <a:p>
            <a:pPr lvl="0"/>
            <a:r>
              <a:rPr lang="hr-HR" dirty="0"/>
              <a:t>učenici s lošim predznanjima i uspjehom došli iz osnovnih škola</a:t>
            </a:r>
          </a:p>
          <a:p>
            <a:pPr lvl="0"/>
            <a:r>
              <a:rPr lang="hr-HR" dirty="0"/>
              <a:t>loša slika učenika o samom sebi i automatski ne žele ništa ni napraviti </a:t>
            </a:r>
          </a:p>
          <a:p>
            <a:endParaRPr lang="hr-HR" dirty="0"/>
          </a:p>
        </p:txBody>
      </p:sp>
    </p:spTree>
    <p:extLst>
      <p:ext uri="{BB962C8B-B14F-4D97-AF65-F5344CB8AC3E}">
        <p14:creationId xmlns:p14="http://schemas.microsoft.com/office/powerpoint/2010/main" val="15076448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...razlozi u učenicima</a:t>
            </a:r>
            <a:endParaRPr lang="hr-HR"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lvl="0"/>
            <a:r>
              <a:rPr lang="hr-HR" dirty="0"/>
              <a:t>ne uče redovito i nemaju kontinuiteta</a:t>
            </a:r>
          </a:p>
          <a:p>
            <a:pPr lvl="0"/>
            <a:r>
              <a:rPr lang="hr-HR" dirty="0"/>
              <a:t>neozbiljan pristup radu, neredovit rad</a:t>
            </a:r>
          </a:p>
          <a:p>
            <a:pPr lvl="0"/>
            <a:r>
              <a:rPr lang="hr-HR" dirty="0"/>
              <a:t>nesamostalnost u radu</a:t>
            </a:r>
          </a:p>
          <a:p>
            <a:pPr lvl="0"/>
            <a:r>
              <a:rPr lang="hr-HR" b="1" dirty="0"/>
              <a:t>nedostatak predodžbe o potrebnom vremenu izrade programa (prekasno krenu i onda ih zatekne ROK)</a:t>
            </a:r>
            <a:endParaRPr lang="hr-HR" dirty="0"/>
          </a:p>
          <a:p>
            <a:pPr lvl="0"/>
            <a:r>
              <a:rPr lang="hr-HR" dirty="0"/>
              <a:t>nepripremljenost, tj. nedonošenje potrebnog pribora (USB stick, bilježnica, zadatak….)</a:t>
            </a:r>
          </a:p>
          <a:p>
            <a:pPr lvl="0"/>
            <a:r>
              <a:rPr lang="hr-HR" dirty="0"/>
              <a:t>neposluh prema uputama nastavnika (ne izvršavaju ispravke, ne popravljaju greške na koje su upozoreni)</a:t>
            </a:r>
          </a:p>
          <a:p>
            <a:pPr lvl="0"/>
            <a:r>
              <a:rPr lang="hr-HR" dirty="0"/>
              <a:t>učenici nedovoljno uče jer znaju da nema zaključivanja ocjena na polugodištu</a:t>
            </a:r>
          </a:p>
          <a:p>
            <a:pPr lvl="0"/>
            <a:r>
              <a:rPr lang="hr-HR" dirty="0"/>
              <a:t>navikli su da u zadnji čas ispravljaju ocjene</a:t>
            </a:r>
          </a:p>
          <a:p>
            <a:pPr lvl="0"/>
            <a:r>
              <a:rPr lang="hr-HR" dirty="0"/>
              <a:t>neki uopće ne žele odgovarati do pred sam kraj</a:t>
            </a:r>
          </a:p>
          <a:p>
            <a:pPr lvl="0"/>
            <a:endParaRPr lang="hr-HR" dirty="0"/>
          </a:p>
          <a:p>
            <a:endParaRPr lang="hr-HR" dirty="0"/>
          </a:p>
        </p:txBody>
      </p:sp>
    </p:spTree>
    <p:extLst>
      <p:ext uri="{BB962C8B-B14F-4D97-AF65-F5344CB8AC3E}">
        <p14:creationId xmlns:p14="http://schemas.microsoft.com/office/powerpoint/2010/main" val="32387763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Ostali krivci – sustav, okolnosti, politika...</a:t>
            </a:r>
            <a:endParaRPr lang="hr-HR" dirty="0"/>
          </a:p>
        </p:txBody>
      </p:sp>
      <p:sp>
        <p:nvSpPr>
          <p:cNvPr id="3" name="Content Placeholder 2"/>
          <p:cNvSpPr>
            <a:spLocks noGrp="1"/>
          </p:cNvSpPr>
          <p:nvPr>
            <p:ph idx="1"/>
          </p:nvPr>
        </p:nvSpPr>
        <p:spPr/>
        <p:txBody>
          <a:bodyPr/>
          <a:lstStyle/>
          <a:p>
            <a:pPr lvl="0"/>
            <a:r>
              <a:rPr lang="hr-HR" dirty="0"/>
              <a:t>prilagođeni programi iz osnovne koji to sad više u srednjoj nisu</a:t>
            </a:r>
          </a:p>
          <a:p>
            <a:pPr lvl="0"/>
            <a:r>
              <a:rPr lang="hr-HR" dirty="0"/>
              <a:t>profesori koji ne predaju na primjeren niti kvalitetan način</a:t>
            </a:r>
          </a:p>
          <a:p>
            <a:r>
              <a:rPr lang="hr-HR" dirty="0"/>
              <a:t>ukidanje zaključivanja na polugodištu, pa automatski pada i motivacija i rad </a:t>
            </a:r>
            <a:r>
              <a:rPr lang="hr-HR" dirty="0" smtClean="0"/>
              <a:t>učenika</a:t>
            </a:r>
          </a:p>
          <a:p>
            <a:pPr lvl="0"/>
            <a:r>
              <a:rPr lang="hr-HR" b="1" dirty="0"/>
              <a:t>preblaga upisna politika - ne treba inzistirati na kvantiteti (broju učenika) već na kvaliteti</a:t>
            </a:r>
          </a:p>
          <a:p>
            <a:pPr marL="0" indent="0">
              <a:buNone/>
            </a:pPr>
            <a:endParaRPr lang="hr-HR" dirty="0"/>
          </a:p>
        </p:txBody>
      </p:sp>
    </p:spTree>
    <p:extLst>
      <p:ext uri="{BB962C8B-B14F-4D97-AF65-F5344CB8AC3E}">
        <p14:creationId xmlns:p14="http://schemas.microsoft.com/office/powerpoint/2010/main" val="38930788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Trebalo bi...prijedlozi? Tko bi trebao?</a:t>
            </a:r>
            <a:endParaRPr lang="hr-HR"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lvl="0"/>
            <a:r>
              <a:rPr lang="hr-HR" dirty="0"/>
              <a:t>trebalo bi organizirati dopunsku nastavu sukladno Pravilniku o </a:t>
            </a:r>
            <a:r>
              <a:rPr lang="hr-HR" dirty="0" smtClean="0"/>
              <a:t>ocjenjivanju </a:t>
            </a:r>
            <a:r>
              <a:rPr lang="hr-HR" dirty="0" smtClean="0">
                <a:solidFill>
                  <a:srgbClr val="FF0000"/>
                </a:solidFill>
              </a:rPr>
              <a:t>(ravnatelj?)</a:t>
            </a:r>
            <a:endParaRPr lang="hr-HR" dirty="0">
              <a:solidFill>
                <a:srgbClr val="FF0000"/>
              </a:solidFill>
            </a:endParaRPr>
          </a:p>
          <a:p>
            <a:pPr lvl="0"/>
            <a:r>
              <a:rPr lang="hr-HR" dirty="0"/>
              <a:t>trebalo bi pozvati roditelje i omogućiti da ih nastavnici struke upoznaju s </a:t>
            </a:r>
            <a:r>
              <a:rPr lang="hr-HR" dirty="0" smtClean="0"/>
              <a:t>problematikom </a:t>
            </a:r>
            <a:r>
              <a:rPr lang="hr-HR" dirty="0" smtClean="0">
                <a:solidFill>
                  <a:srgbClr val="FF0000"/>
                </a:solidFill>
              </a:rPr>
              <a:t>(razrednik, pedagoška služba?)</a:t>
            </a:r>
            <a:endParaRPr lang="hr-HR" dirty="0">
              <a:solidFill>
                <a:srgbClr val="FF0000"/>
              </a:solidFill>
            </a:endParaRPr>
          </a:p>
          <a:p>
            <a:pPr lvl="0"/>
            <a:r>
              <a:rPr lang="hr-HR" dirty="0"/>
              <a:t>treba prilikom upisa naglasiti realnu težinu programa i upozoriti učenike i roditelje na </a:t>
            </a:r>
            <a:r>
              <a:rPr lang="hr-HR" dirty="0" smtClean="0"/>
              <a:t>to (</a:t>
            </a:r>
            <a:r>
              <a:rPr lang="hr-HR" dirty="0" smtClean="0">
                <a:hlinkClick r:id="rId2"/>
              </a:rPr>
              <a:t>www.upisi.hr</a:t>
            </a:r>
            <a:r>
              <a:rPr lang="hr-HR" dirty="0" smtClean="0"/>
              <a:t> ?)</a:t>
            </a:r>
            <a:endParaRPr lang="hr-HR" dirty="0"/>
          </a:p>
          <a:p>
            <a:pPr lvl="0"/>
            <a:r>
              <a:rPr lang="hr-HR" dirty="0"/>
              <a:t>trebalo bi postrožiti kriterije prilikom odobravanja naknadnih upisa i produljivanja rokova za polaganje razlikovnih ispita (često najveći problem predstavljaju učenici s velikim brojem razlikovnih ispita i u tom smjeru bi trebalo detaljnije propisati proceduru, npr. ispit pred komisijom bez mogućnosti ponovnog polaganja, da se smanji pritisak na pojedinog predmetnog profesora i gubitak vremena na satu) </a:t>
            </a:r>
            <a:r>
              <a:rPr lang="hr-HR" dirty="0" smtClean="0">
                <a:solidFill>
                  <a:srgbClr val="FF0000"/>
                </a:solidFill>
              </a:rPr>
              <a:t>(NV?)</a:t>
            </a:r>
            <a:endParaRPr lang="hr-HR" dirty="0">
              <a:solidFill>
                <a:srgbClr val="FF0000"/>
              </a:solidFill>
            </a:endParaRPr>
          </a:p>
          <a:p>
            <a:endParaRPr lang="hr-HR" dirty="0"/>
          </a:p>
        </p:txBody>
      </p:sp>
    </p:spTree>
    <p:extLst>
      <p:ext uri="{BB962C8B-B14F-4D97-AF65-F5344CB8AC3E}">
        <p14:creationId xmlns:p14="http://schemas.microsoft.com/office/powerpoint/2010/main" val="25635188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Roditelji...</a:t>
            </a:r>
            <a:endParaRPr lang="hr-HR" dirty="0"/>
          </a:p>
        </p:txBody>
      </p:sp>
      <p:sp>
        <p:nvSpPr>
          <p:cNvPr id="3" name="Content Placeholder 2"/>
          <p:cNvSpPr>
            <a:spLocks noGrp="1"/>
          </p:cNvSpPr>
          <p:nvPr>
            <p:ph idx="1"/>
          </p:nvPr>
        </p:nvSpPr>
        <p:spPr/>
        <p:txBody>
          <a:bodyPr/>
          <a:lstStyle/>
          <a:p>
            <a:pPr lvl="0"/>
            <a:r>
              <a:rPr lang="hr-HR" dirty="0"/>
              <a:t>potreba suradnje s roditeljima- dosadašnja suradnja nedostatna</a:t>
            </a:r>
          </a:p>
          <a:p>
            <a:pPr lvl="0"/>
            <a:r>
              <a:rPr lang="hr-HR" dirty="0"/>
              <a:t>roditelji </a:t>
            </a:r>
            <a:r>
              <a:rPr lang="hr-HR" b="1" dirty="0"/>
              <a:t>trebaju</a:t>
            </a:r>
            <a:r>
              <a:rPr lang="hr-HR" dirty="0"/>
              <a:t> češće posjećivati otvorene satove predmetnih nastavnika i više se aktivirati u pomaganju svojoj djeci, a ne samo zadnjih tjedana nastave, prilikom zaključivanja ocjena i to u vidu vršenja pritisaka na nastavnike</a:t>
            </a:r>
          </a:p>
          <a:p>
            <a:endParaRPr lang="hr-HR" dirty="0"/>
          </a:p>
        </p:txBody>
      </p:sp>
    </p:spTree>
    <p:extLst>
      <p:ext uri="{BB962C8B-B14F-4D97-AF65-F5344CB8AC3E}">
        <p14:creationId xmlns:p14="http://schemas.microsoft.com/office/powerpoint/2010/main" val="8989812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Prijedlozi </a:t>
            </a:r>
            <a:r>
              <a:rPr lang="hr-HR" dirty="0"/>
              <a:t>za smanjenje negativnih </a:t>
            </a:r>
            <a:r>
              <a:rPr lang="hr-HR" dirty="0" smtClean="0"/>
              <a:t>ocjena (2)</a:t>
            </a:r>
            <a:r>
              <a:rPr lang="hr-HR" dirty="0"/>
              <a:t/>
            </a:r>
            <a:br>
              <a:rPr lang="hr-HR" dirty="0"/>
            </a:br>
            <a:endParaRPr lang="hr-HR" dirty="0"/>
          </a:p>
        </p:txBody>
      </p:sp>
      <p:sp>
        <p:nvSpPr>
          <p:cNvPr id="3" name="Content Placeholder 2"/>
          <p:cNvSpPr>
            <a:spLocks noGrp="1"/>
          </p:cNvSpPr>
          <p:nvPr>
            <p:ph idx="1"/>
          </p:nvPr>
        </p:nvSpPr>
        <p:spPr/>
        <p:txBody>
          <a:bodyPr/>
          <a:lstStyle/>
          <a:p>
            <a:r>
              <a:rPr lang="hr-HR" dirty="0"/>
              <a:t>- neka vrsta programa ili radionica za poboljšanje slike o samom sebi </a:t>
            </a:r>
          </a:p>
          <a:p>
            <a:r>
              <a:rPr lang="hr-HR" dirty="0"/>
              <a:t>- oblici dodatnog rada - tipa dopunske nastave (znamo da je u okviru nastave u našoj školi to ravno znanstvenoj fantastici</a:t>
            </a:r>
            <a:r>
              <a:rPr lang="hr-HR" dirty="0" smtClean="0"/>
              <a:t>)</a:t>
            </a:r>
            <a:endParaRPr lang="hr-HR" dirty="0"/>
          </a:p>
        </p:txBody>
      </p:sp>
    </p:spTree>
    <p:extLst>
      <p:ext uri="{BB962C8B-B14F-4D97-AF65-F5344CB8AC3E}">
        <p14:creationId xmlns:p14="http://schemas.microsoft.com/office/powerpoint/2010/main" val="82701837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5760"/>
            <a:ext cx="8424936" cy="1143000"/>
          </a:xfrm>
        </p:spPr>
        <p:txBody>
          <a:bodyPr>
            <a:normAutofit/>
          </a:bodyPr>
          <a:lstStyle/>
          <a:p>
            <a:r>
              <a:rPr lang="hr-HR" dirty="0" smtClean="0"/>
              <a:t>Što može učiniti svaki nastavnik? (1)</a:t>
            </a:r>
            <a:endParaRPr lang="hr-HR" dirty="0"/>
          </a:p>
        </p:txBody>
      </p:sp>
      <p:sp>
        <p:nvSpPr>
          <p:cNvPr id="3" name="Content Placeholder 2"/>
          <p:cNvSpPr>
            <a:spLocks noGrp="1"/>
          </p:cNvSpPr>
          <p:nvPr>
            <p:ph idx="1"/>
          </p:nvPr>
        </p:nvSpPr>
        <p:spPr>
          <a:xfrm>
            <a:off x="251520" y="1268760"/>
            <a:ext cx="8784976" cy="5400600"/>
          </a:xfrm>
        </p:spPr>
        <p:txBody>
          <a:bodyPr>
            <a:normAutofit fontScale="77500" lnSpcReduction="20000"/>
          </a:bodyPr>
          <a:lstStyle/>
          <a:p>
            <a:pPr marL="0" indent="0">
              <a:buNone/>
            </a:pPr>
            <a:r>
              <a:rPr lang="hr-HR" dirty="0"/>
              <a:t>Mislim da bi uspjeh učenika (bolje ocjene) bio bolji </a:t>
            </a:r>
            <a:r>
              <a:rPr lang="hr-HR" dirty="0">
                <a:solidFill>
                  <a:srgbClr val="FF0000"/>
                </a:solidFill>
              </a:rPr>
              <a:t>da više vremena planiram za ponavljanje</a:t>
            </a:r>
            <a:r>
              <a:rPr lang="hr-HR" dirty="0"/>
              <a:t>, da prilagodim kriterij ocjenjivanja, da tražim </a:t>
            </a:r>
            <a:r>
              <a:rPr lang="hr-HR" i="1" dirty="0"/>
              <a:t>nižu razinu </a:t>
            </a:r>
            <a:r>
              <a:rPr lang="hr-HR" i="1" dirty="0" smtClean="0"/>
              <a:t>znanja (?)</a:t>
            </a:r>
            <a:r>
              <a:rPr lang="hr-HR" dirty="0" smtClean="0"/>
              <a:t>, </a:t>
            </a:r>
            <a:r>
              <a:rPr lang="hr-HR" dirty="0"/>
              <a:t>da češće provjeravam znanje. </a:t>
            </a:r>
            <a:endParaRPr lang="hr-HR" dirty="0" smtClean="0"/>
          </a:p>
          <a:p>
            <a:pPr marL="0" indent="0">
              <a:buNone/>
            </a:pPr>
            <a:r>
              <a:rPr lang="hr-HR" dirty="0" smtClean="0"/>
              <a:t>Ono </a:t>
            </a:r>
            <a:r>
              <a:rPr lang="hr-HR" dirty="0"/>
              <a:t>što </a:t>
            </a:r>
            <a:r>
              <a:rPr lang="hr-HR" dirty="0">
                <a:solidFill>
                  <a:srgbClr val="FF0000"/>
                </a:solidFill>
              </a:rPr>
              <a:t>planiram promijeniti</a:t>
            </a:r>
            <a:r>
              <a:rPr lang="hr-HR" dirty="0"/>
              <a:t> je da naučim i primijenim nove metode u radu, da im na ploču napišem ishode za svaku nastavnu jedinicu (bez obzira na način prezentiranja sadržaja), manje poznate riječi i izraze, te pripremim </a:t>
            </a:r>
            <a:r>
              <a:rPr lang="hr-HR" dirty="0">
                <a:solidFill>
                  <a:srgbClr val="FF0000"/>
                </a:solidFill>
              </a:rPr>
              <a:t>više primjera</a:t>
            </a:r>
            <a:r>
              <a:rPr lang="hr-HR" dirty="0"/>
              <a:t> iz svakodnevnog života. </a:t>
            </a:r>
            <a:endParaRPr lang="hr-HR" dirty="0" smtClean="0"/>
          </a:p>
          <a:p>
            <a:pPr marL="0" indent="0">
              <a:buNone/>
            </a:pPr>
            <a:r>
              <a:rPr lang="hr-HR" dirty="0" smtClean="0"/>
              <a:t>Također </a:t>
            </a:r>
            <a:r>
              <a:rPr lang="hr-HR" dirty="0"/>
              <a:t>smatram obaveznim razgovarati s razrednicima o svakom neuspjehu, ali i uspjehu pojedinih učenika. Možda bi </a:t>
            </a:r>
            <a:r>
              <a:rPr lang="hr-HR" dirty="0">
                <a:solidFill>
                  <a:srgbClr val="FF0000"/>
                </a:solidFill>
              </a:rPr>
              <a:t>kratki sastanci razrednih vijeća</a:t>
            </a:r>
            <a:r>
              <a:rPr lang="hr-HR" dirty="0"/>
              <a:t> bili korisni u individualnom pristupu i za pravovremeno reagiranje. Predmetni nastavnik bi mogao pismeno (mailom?) ili usmeno reći razredniku svoje zapažanje, a na sastanku razrednog vijeća razrednik može ukratko iznijeti ono što je važno.</a:t>
            </a:r>
          </a:p>
        </p:txBody>
      </p:sp>
    </p:spTree>
    <p:extLst>
      <p:ext uri="{BB962C8B-B14F-4D97-AF65-F5344CB8AC3E}">
        <p14:creationId xmlns:p14="http://schemas.microsoft.com/office/powerpoint/2010/main" val="3179565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PP i IP</a:t>
            </a:r>
            <a:endParaRPr lang="hr-HR" dirty="0"/>
          </a:p>
        </p:txBody>
      </p:sp>
      <p:sp>
        <p:nvSpPr>
          <p:cNvPr id="3" name="Content Placeholder 2"/>
          <p:cNvSpPr>
            <a:spLocks noGrp="1"/>
          </p:cNvSpPr>
          <p:nvPr>
            <p:ph idx="1"/>
          </p:nvPr>
        </p:nvSpPr>
        <p:spPr>
          <a:xfrm>
            <a:off x="457200" y="1196752"/>
            <a:ext cx="8229600" cy="5328592"/>
          </a:xfrm>
        </p:spPr>
        <p:txBody>
          <a:bodyPr>
            <a:normAutofit fontScale="92500" lnSpcReduction="10000"/>
          </a:bodyPr>
          <a:lstStyle/>
          <a:p>
            <a:r>
              <a:rPr lang="hr-HR" dirty="0" smtClean="0"/>
              <a:t>U 1. razredima identificirano 37 učenika s teškoćama (IP, PP, uočene teškoće bez dokumentacije, emocionalne/socijalne/obiteljske teškoće – u E-matici, dokumentaciju donijeli roditelji ili testirani u stručnoj službi)</a:t>
            </a:r>
          </a:p>
          <a:p>
            <a:r>
              <a:rPr lang="hr-HR" dirty="0" smtClean="0"/>
              <a:t>Od 37 učenika stručna služba uz konzultacije s roditeljima procijenika da su potrebni prilagođeni i individualizirani programi za 24 učenika u trogodišnjim zanimanjima te 11 individualiziranih programa za učenike u trogodišnjim zanimanjima i 2 individualizirana programa za učenike u četverogodišnjem zanimanju </a:t>
            </a:r>
            <a:endParaRPr lang="hr-HR" dirty="0"/>
          </a:p>
        </p:txBody>
      </p:sp>
    </p:spTree>
    <p:extLst>
      <p:ext uri="{BB962C8B-B14F-4D97-AF65-F5344CB8AC3E}">
        <p14:creationId xmlns:p14="http://schemas.microsoft.com/office/powerpoint/2010/main" val="1740371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
            </a:r>
            <a:endParaRPr lang="hr-HR" dirty="0"/>
          </a:p>
        </p:txBody>
      </p:sp>
      <p:sp>
        <p:nvSpPr>
          <p:cNvPr id="3" name="Content Placeholder 2"/>
          <p:cNvSpPr>
            <a:spLocks noGrp="1"/>
          </p:cNvSpPr>
          <p:nvPr>
            <p:ph idx="1"/>
          </p:nvPr>
        </p:nvSpPr>
        <p:spPr/>
        <p:txBody>
          <a:bodyPr/>
          <a:lstStyle/>
          <a:p>
            <a:r>
              <a:rPr lang="hr-HR" dirty="0"/>
              <a:t>Označi nastavnika čiju nastavu smatraš kvalitetnom ako to podrazumijeva da razumiješ gradivo koje objašnjava, lako učiš i pamtiš na satu, imaš mogućnost aktivnog sudjelovanja, zanimljivo ti je, zabavno, želiš učiti taj predmet i vidiš koristi od tog predmeta za svoj budući život</a:t>
            </a:r>
          </a:p>
        </p:txBody>
      </p:sp>
    </p:spTree>
    <p:extLst>
      <p:ext uri="{BB962C8B-B14F-4D97-AF65-F5344CB8AC3E}">
        <p14:creationId xmlns:p14="http://schemas.microsoft.com/office/powerpoint/2010/main" val="36363892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PP i IP</a:t>
            </a:r>
            <a:endParaRPr lang="hr-HR" dirty="0"/>
          </a:p>
        </p:txBody>
      </p:sp>
      <p:sp>
        <p:nvSpPr>
          <p:cNvPr id="3" name="Content Placeholder 2"/>
          <p:cNvSpPr>
            <a:spLocks noGrp="1"/>
          </p:cNvSpPr>
          <p:nvPr>
            <p:ph idx="1"/>
          </p:nvPr>
        </p:nvSpPr>
        <p:spPr>
          <a:xfrm>
            <a:off x="457200" y="1600200"/>
            <a:ext cx="8229600" cy="4925144"/>
          </a:xfrm>
        </p:spPr>
        <p:txBody>
          <a:bodyPr>
            <a:normAutofit/>
          </a:bodyPr>
          <a:lstStyle/>
          <a:p>
            <a:r>
              <a:rPr lang="hr-HR" dirty="0" smtClean="0"/>
              <a:t>Napravljene upute za individualizaciju programa za 37 učenika (stručna služba)</a:t>
            </a:r>
          </a:p>
          <a:p>
            <a:r>
              <a:rPr lang="hr-HR" dirty="0" smtClean="0"/>
              <a:t>Napravljeno 59 pojedinačnih prilagođenih planova i programa </a:t>
            </a:r>
            <a:r>
              <a:rPr lang="hr-HR" smtClean="0"/>
              <a:t>iz općeobrazovnih predmeta </a:t>
            </a:r>
            <a:r>
              <a:rPr lang="hr-HR" dirty="0" smtClean="0"/>
              <a:t>za 24 učenika (predmetni nastavnici)</a:t>
            </a:r>
          </a:p>
        </p:txBody>
      </p:sp>
    </p:spTree>
    <p:extLst>
      <p:ext uri="{BB962C8B-B14F-4D97-AF65-F5344CB8AC3E}">
        <p14:creationId xmlns:p14="http://schemas.microsoft.com/office/powerpoint/2010/main" val="34259306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Edukacija za rad s učenicima s PP i IP</a:t>
            </a:r>
            <a:endParaRPr lang="hr-HR"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hr-HR" dirty="0" smtClean="0"/>
              <a:t>17. 5. – organizirana od strane Agencije za odgoj i obrazovanje; prisustvovao 71 nastavnik; voditelji nisu napravili evaluaciju – kasnije rijetke refleksije nastavnika pokazale da su očekivanja bila veća u operativnom smislu – više primjera, savjeta, konkretnih uputa, manje teorije</a:t>
            </a:r>
          </a:p>
          <a:p>
            <a:r>
              <a:rPr lang="hr-HR" dirty="0"/>
              <a:t>Izrađeni leci za nastavnike: Intelektualne teškoće, Emocionalne i socijalne teškoće, Deficit pažnje/Hiperaktivni poremećaj, Disgrafija</a:t>
            </a:r>
          </a:p>
        </p:txBody>
      </p:sp>
    </p:spTree>
    <p:extLst>
      <p:ext uri="{BB962C8B-B14F-4D97-AF65-F5344CB8AC3E}">
        <p14:creationId xmlns:p14="http://schemas.microsoft.com/office/powerpoint/2010/main" val="16723079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29. 4. 14. Seminar – Oblici podrške učenicima s teškoćama integriranim u redovne strukovne škole i njihovim roditeljima – Centar za odgoj i obrazovanje, Zagorska 14 (Peričak, Janjatović, Matijašević, Papst)</a:t>
            </a:r>
          </a:p>
          <a:p>
            <a:r>
              <a:rPr lang="pl-PL" dirty="0" smtClean="0"/>
              <a:t>20.-21. 5. 14. Seminar - Učenici </a:t>
            </a:r>
            <a:r>
              <a:rPr lang="pl-PL" dirty="0"/>
              <a:t>s posebnim (odgojno-obrazovnim) potrebama i teškoćama u </a:t>
            </a:r>
            <a:r>
              <a:rPr lang="pl-PL" dirty="0" smtClean="0"/>
              <a:t>razvoju – Bjelovar, AZOO (Papst)</a:t>
            </a:r>
            <a:r>
              <a:rPr lang="hr-HR" dirty="0" smtClean="0"/>
              <a:t> </a:t>
            </a:r>
            <a:endParaRPr lang="hr-HR" dirty="0"/>
          </a:p>
        </p:txBody>
      </p:sp>
      <p:sp>
        <p:nvSpPr>
          <p:cNvPr id="4" name="Title 1"/>
          <p:cNvSpPr>
            <a:spLocks noGrp="1"/>
          </p:cNvSpPr>
          <p:nvPr>
            <p:ph type="title"/>
          </p:nvPr>
        </p:nvSpPr>
        <p:spPr/>
        <p:txBody>
          <a:bodyPr>
            <a:normAutofit fontScale="90000"/>
          </a:bodyPr>
          <a:lstStyle/>
          <a:p>
            <a:r>
              <a:rPr lang="hr-HR" dirty="0" smtClean="0"/>
              <a:t>Edukacija za rad s učenicima s PP i IP</a:t>
            </a:r>
            <a:endParaRPr lang="hr-HR" dirty="0"/>
          </a:p>
        </p:txBody>
      </p:sp>
    </p:spTree>
    <p:extLst>
      <p:ext uri="{BB962C8B-B14F-4D97-AF65-F5344CB8AC3E}">
        <p14:creationId xmlns:p14="http://schemas.microsoft.com/office/powerpoint/2010/main" val="29690674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r-HR" dirty="0"/>
              <a:t>Izostanci i pedagoške mjere </a:t>
            </a:r>
            <a:br>
              <a:rPr lang="hr-HR" dirty="0"/>
            </a:br>
            <a:endParaRPr lang="hr-HR" dirty="0"/>
          </a:p>
        </p:txBody>
      </p:sp>
    </p:spTree>
    <p:extLst>
      <p:ext uri="{BB962C8B-B14F-4D97-AF65-F5344CB8AC3E}">
        <p14:creationId xmlns:p14="http://schemas.microsoft.com/office/powerpoint/2010/main" val="17880615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78052071"/>
              </p:ext>
            </p:extLst>
          </p:nvPr>
        </p:nvGraphicFramePr>
        <p:xfrm>
          <a:off x="467544" y="596502"/>
          <a:ext cx="8280918" cy="5352779"/>
        </p:xfrm>
        <a:graphic>
          <a:graphicData uri="http://schemas.openxmlformats.org/drawingml/2006/table">
            <a:tbl>
              <a:tblPr>
                <a:tableStyleId>{5C22544A-7EE6-4342-B048-85BDC9FD1C3A}</a:tableStyleId>
              </a:tblPr>
              <a:tblGrid>
                <a:gridCol w="1380153">
                  <a:extLst>
                    <a:ext uri="{9D8B030D-6E8A-4147-A177-3AD203B41FA5}">
                      <a16:colId xmlns:a16="http://schemas.microsoft.com/office/drawing/2014/main" val="20000"/>
                    </a:ext>
                  </a:extLst>
                </a:gridCol>
                <a:gridCol w="1380153">
                  <a:extLst>
                    <a:ext uri="{9D8B030D-6E8A-4147-A177-3AD203B41FA5}">
                      <a16:colId xmlns:a16="http://schemas.microsoft.com/office/drawing/2014/main" val="20001"/>
                    </a:ext>
                  </a:extLst>
                </a:gridCol>
                <a:gridCol w="1380153">
                  <a:extLst>
                    <a:ext uri="{9D8B030D-6E8A-4147-A177-3AD203B41FA5}">
                      <a16:colId xmlns:a16="http://schemas.microsoft.com/office/drawing/2014/main" val="20002"/>
                    </a:ext>
                  </a:extLst>
                </a:gridCol>
                <a:gridCol w="1380153">
                  <a:extLst>
                    <a:ext uri="{9D8B030D-6E8A-4147-A177-3AD203B41FA5}">
                      <a16:colId xmlns:a16="http://schemas.microsoft.com/office/drawing/2014/main" val="20003"/>
                    </a:ext>
                  </a:extLst>
                </a:gridCol>
                <a:gridCol w="1380153">
                  <a:extLst>
                    <a:ext uri="{9D8B030D-6E8A-4147-A177-3AD203B41FA5}">
                      <a16:colId xmlns:a16="http://schemas.microsoft.com/office/drawing/2014/main" val="20004"/>
                    </a:ext>
                  </a:extLst>
                </a:gridCol>
                <a:gridCol w="1380153">
                  <a:extLst>
                    <a:ext uri="{9D8B030D-6E8A-4147-A177-3AD203B41FA5}">
                      <a16:colId xmlns:a16="http://schemas.microsoft.com/office/drawing/2014/main" val="20005"/>
                    </a:ext>
                  </a:extLst>
                </a:gridCol>
              </a:tblGrid>
              <a:tr h="1008116">
                <a:tc>
                  <a:txBody>
                    <a:bodyPr/>
                    <a:lstStyle/>
                    <a:p>
                      <a:pPr algn="l" rtl="0" fontAlgn="t"/>
                      <a:r>
                        <a:rPr lang="hr-HR" sz="1600" u="none" strike="noStrike" dirty="0">
                          <a:effectLst/>
                        </a:rPr>
                        <a:t>Godina</a:t>
                      </a:r>
                      <a:endParaRPr lang="hr-HR" sz="16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Ukupan broj učenika</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Ukupan broj izostanaka</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Broj izostanaka po učeniku</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1600" u="none" strike="noStrike">
                          <a:effectLst/>
                        </a:rPr>
                        <a:t>Ukupan broj neopravdanih izostanaka</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pl-PL" sz="1600" u="none" strike="noStrike">
                          <a:effectLst/>
                        </a:rPr>
                        <a:t>Broj neopravdanih izostanaka po učeniku</a:t>
                      </a:r>
                      <a:endParaRPr lang="pl-PL" sz="16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0"/>
                  </a:ext>
                </a:extLst>
              </a:tr>
              <a:tr h="335047">
                <a:tc>
                  <a:txBody>
                    <a:bodyPr/>
                    <a:lstStyle/>
                    <a:p>
                      <a:pPr algn="l" rtl="0" fontAlgn="t"/>
                      <a:r>
                        <a:rPr lang="hr-HR" sz="1600" u="none" strike="noStrike" dirty="0">
                          <a:effectLst/>
                        </a:rPr>
                        <a:t>2001/02.</a:t>
                      </a:r>
                      <a:endParaRPr lang="hr-HR" sz="16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718</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38.767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53.99</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4.091</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5,70</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1"/>
                  </a:ext>
                </a:extLst>
              </a:tr>
              <a:tr h="335047">
                <a:tc>
                  <a:txBody>
                    <a:bodyPr/>
                    <a:lstStyle/>
                    <a:p>
                      <a:pPr algn="l" rtl="0" fontAlgn="t"/>
                      <a:r>
                        <a:rPr lang="hr-HR" sz="1600" u="none" strike="noStrike">
                          <a:effectLst/>
                        </a:rPr>
                        <a:t>2002/03.</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771</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42.294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54.86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4.820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6,25</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2"/>
                  </a:ext>
                </a:extLst>
              </a:tr>
              <a:tr h="335047">
                <a:tc>
                  <a:txBody>
                    <a:bodyPr/>
                    <a:lstStyle/>
                    <a:p>
                      <a:pPr algn="l" rtl="0" fontAlgn="t"/>
                      <a:r>
                        <a:rPr lang="hr-HR" sz="1600" u="none" strike="noStrike">
                          <a:effectLst/>
                        </a:rPr>
                        <a:t>2003/04.</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787</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40.721</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51.74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4.140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5,26</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3"/>
                  </a:ext>
                </a:extLst>
              </a:tr>
              <a:tr h="335047">
                <a:tc>
                  <a:txBody>
                    <a:bodyPr/>
                    <a:lstStyle/>
                    <a:p>
                      <a:pPr algn="l" rtl="0" fontAlgn="t"/>
                      <a:r>
                        <a:rPr lang="hr-HR" sz="1600" u="none" strike="noStrike">
                          <a:effectLst/>
                        </a:rPr>
                        <a:t>2004/05.</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814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50.017</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tc>
                  <a:txBody>
                    <a:bodyPr/>
                    <a:lstStyle/>
                    <a:p>
                      <a:pPr algn="l" rtl="0" fontAlgn="t"/>
                      <a:r>
                        <a:rPr lang="hr-HR" sz="2000" u="none" strike="noStrike" dirty="0">
                          <a:effectLst/>
                        </a:rPr>
                        <a:t>61.40</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tc>
                  <a:txBody>
                    <a:bodyPr/>
                    <a:lstStyle/>
                    <a:p>
                      <a:pPr algn="l" rtl="0" fontAlgn="t"/>
                      <a:r>
                        <a:rPr lang="hr-HR" sz="2000" u="none" strike="noStrike" dirty="0">
                          <a:effectLst/>
                        </a:rPr>
                        <a:t>4.676</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tc>
                  <a:txBody>
                    <a:bodyPr/>
                    <a:lstStyle/>
                    <a:p>
                      <a:pPr algn="l" fontAlgn="t"/>
                      <a:r>
                        <a:rPr lang="hr-HR" sz="2000" u="none" strike="noStrike" dirty="0">
                          <a:effectLst/>
                        </a:rPr>
                        <a:t>5,74</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0000"/>
                    </a:solidFill>
                  </a:tcPr>
                </a:tc>
                <a:extLst>
                  <a:ext uri="{0D108BD9-81ED-4DB2-BD59-A6C34878D82A}">
                    <a16:rowId xmlns:a16="http://schemas.microsoft.com/office/drawing/2014/main" val="10004"/>
                  </a:ext>
                </a:extLst>
              </a:tr>
              <a:tr h="335047">
                <a:tc>
                  <a:txBody>
                    <a:bodyPr/>
                    <a:lstStyle/>
                    <a:p>
                      <a:pPr algn="l" rtl="0" fontAlgn="t"/>
                      <a:r>
                        <a:rPr lang="hr-HR" sz="1600" u="none" strike="noStrike">
                          <a:effectLst/>
                        </a:rPr>
                        <a:t>2005/06.</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800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40.761</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51.00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3.625</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4,53</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5"/>
                  </a:ext>
                </a:extLst>
              </a:tr>
              <a:tr h="335047">
                <a:tc>
                  <a:txBody>
                    <a:bodyPr/>
                    <a:lstStyle/>
                    <a:p>
                      <a:pPr algn="l" rtl="0" fontAlgn="t"/>
                      <a:r>
                        <a:rPr lang="hr-HR" sz="1600" u="none" strike="noStrike">
                          <a:effectLst/>
                        </a:rPr>
                        <a:t>2006/07.</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827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47.180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57.05</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4.517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5,46</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6"/>
                  </a:ext>
                </a:extLst>
              </a:tr>
              <a:tr h="335047">
                <a:tc>
                  <a:txBody>
                    <a:bodyPr/>
                    <a:lstStyle/>
                    <a:p>
                      <a:pPr algn="l" rtl="0" fontAlgn="t"/>
                      <a:r>
                        <a:rPr lang="hr-HR" sz="1600" u="none" strike="noStrike">
                          <a:effectLst/>
                        </a:rPr>
                        <a:t>2007/08.</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808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41.727</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51.60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4.438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dirty="0">
                          <a:effectLst/>
                        </a:rPr>
                        <a:t>5,49</a:t>
                      </a:r>
                      <a:endParaRPr lang="hr-HR" sz="2000" b="0" i="0" u="none" strike="noStrike" dirty="0">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7"/>
                  </a:ext>
                </a:extLst>
              </a:tr>
              <a:tr h="335047">
                <a:tc>
                  <a:txBody>
                    <a:bodyPr/>
                    <a:lstStyle/>
                    <a:p>
                      <a:pPr algn="l" rtl="0" fontAlgn="t"/>
                      <a:r>
                        <a:rPr lang="hr-HR" sz="1600" u="none" strike="noStrike">
                          <a:effectLst/>
                        </a:rPr>
                        <a:t>2008/09.</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812</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47.845</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58.90</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5.503</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6,78</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8"/>
                  </a:ext>
                </a:extLst>
              </a:tr>
              <a:tr h="335047">
                <a:tc>
                  <a:txBody>
                    <a:bodyPr/>
                    <a:lstStyle/>
                    <a:p>
                      <a:pPr algn="l" rtl="0" fontAlgn="t"/>
                      <a:r>
                        <a:rPr lang="hr-HR" sz="1600" u="none" strike="noStrike">
                          <a:effectLst/>
                        </a:rPr>
                        <a:t>2009/10.</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783</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47.593</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61.95</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4.337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5,30</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09"/>
                  </a:ext>
                </a:extLst>
              </a:tr>
              <a:tr h="335047">
                <a:tc>
                  <a:txBody>
                    <a:bodyPr/>
                    <a:lstStyle/>
                    <a:p>
                      <a:pPr algn="l" rtl="0" fontAlgn="t"/>
                      <a:r>
                        <a:rPr lang="hr-HR" sz="1600" u="none" strike="noStrike">
                          <a:effectLst/>
                        </a:rPr>
                        <a:t>2010/11.</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776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46.948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60.50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3.259</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4,20</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10"/>
                  </a:ext>
                </a:extLst>
              </a:tr>
              <a:tr h="335047">
                <a:tc>
                  <a:txBody>
                    <a:bodyPr/>
                    <a:lstStyle/>
                    <a:p>
                      <a:pPr algn="l" rtl="0" fontAlgn="t"/>
                      <a:r>
                        <a:rPr lang="hr-HR" sz="1600" u="none" strike="noStrike">
                          <a:effectLst/>
                        </a:rPr>
                        <a:t>2011/12.</a:t>
                      </a:r>
                      <a:endParaRPr lang="hr-HR" sz="16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766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46.737</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61.00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2.874</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3,80</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11"/>
                  </a:ext>
                </a:extLst>
              </a:tr>
              <a:tr h="345855">
                <a:tc>
                  <a:txBody>
                    <a:bodyPr/>
                    <a:lstStyle/>
                    <a:p>
                      <a:pPr algn="l" rtl="0" fontAlgn="t"/>
                      <a:r>
                        <a:rPr lang="hr-HR" sz="1600" u="none" strike="noStrike" dirty="0">
                          <a:effectLst/>
                        </a:rPr>
                        <a:t>2012/13.</a:t>
                      </a:r>
                      <a:endParaRPr lang="hr-HR" sz="16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758</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a:effectLst/>
                        </a:rPr>
                        <a:t>45.216</a:t>
                      </a:r>
                      <a:endParaRPr lang="hr-HR" sz="2000" b="0" i="0" u="none" strike="noStrike">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59.70</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rtl="0" fontAlgn="t"/>
                      <a:r>
                        <a:rPr lang="hr-HR" sz="2000" u="none" strike="noStrike" dirty="0">
                          <a:effectLst/>
                        </a:rPr>
                        <a:t>3.042</a:t>
                      </a:r>
                      <a:endParaRPr lang="hr-HR" sz="2000" b="0" i="0" u="none" strike="noStrike" dirty="0">
                        <a:solidFill>
                          <a:srgbClr val="000000"/>
                        </a:solidFill>
                        <a:effectLst/>
                        <a:latin typeface="Calibri" panose="020F0502020204030204" pitchFamily="34" charset="0"/>
                      </a:endParaRPr>
                    </a:p>
                  </a:txBody>
                  <a:tcPr marL="8491" marR="8491" marT="8491" marB="0"/>
                </a:tc>
                <a:tc>
                  <a:txBody>
                    <a:bodyPr/>
                    <a:lstStyle/>
                    <a:p>
                      <a:pPr algn="l" fontAlgn="t"/>
                      <a:r>
                        <a:rPr lang="hr-HR" sz="2000" u="none" strike="noStrike">
                          <a:effectLst/>
                        </a:rPr>
                        <a:t>4,00</a:t>
                      </a:r>
                      <a:endParaRPr lang="hr-HR" sz="2000" b="0" i="0" u="none" strike="noStrike">
                        <a:solidFill>
                          <a:srgbClr val="000000"/>
                        </a:solidFill>
                        <a:effectLst/>
                        <a:latin typeface="Calibri" panose="020F0502020204030204" pitchFamily="34" charset="0"/>
                      </a:endParaRPr>
                    </a:p>
                  </a:txBody>
                  <a:tcPr marL="8491" marR="8491" marT="8491" marB="0"/>
                </a:tc>
                <a:extLst>
                  <a:ext uri="{0D108BD9-81ED-4DB2-BD59-A6C34878D82A}">
                    <a16:rowId xmlns:a16="http://schemas.microsoft.com/office/drawing/2014/main" val="10012"/>
                  </a:ext>
                </a:extLst>
              </a:tr>
              <a:tr h="217100">
                <a:tc>
                  <a:txBody>
                    <a:bodyPr/>
                    <a:lstStyle/>
                    <a:p>
                      <a:pPr algn="l" fontAlgn="b"/>
                      <a:r>
                        <a:rPr lang="hr-HR" sz="1600" u="none" strike="noStrike" dirty="0">
                          <a:effectLst/>
                        </a:rPr>
                        <a:t>2013/14.</a:t>
                      </a:r>
                      <a:endParaRPr lang="hr-HR" sz="1600" b="0" i="0" u="none" strike="noStrike" dirty="0">
                        <a:solidFill>
                          <a:srgbClr val="000000"/>
                        </a:solidFill>
                        <a:effectLst/>
                        <a:latin typeface="Calibri" panose="020F0502020204030204" pitchFamily="34" charset="0"/>
                      </a:endParaRPr>
                    </a:p>
                  </a:txBody>
                  <a:tcPr marL="8491" marR="8491" marT="8491" marB="0" anchor="b"/>
                </a:tc>
                <a:tc>
                  <a:txBody>
                    <a:bodyPr/>
                    <a:lstStyle/>
                    <a:p>
                      <a:pPr algn="l" fontAlgn="b"/>
                      <a:r>
                        <a:rPr lang="hr-HR" sz="2000" u="none" strike="noStrike">
                          <a:effectLst/>
                        </a:rPr>
                        <a:t>757</a:t>
                      </a:r>
                      <a:endParaRPr lang="hr-HR" sz="2000" b="0" i="0" u="none" strike="noStrike">
                        <a:solidFill>
                          <a:srgbClr val="000000"/>
                        </a:solidFill>
                        <a:effectLst/>
                        <a:latin typeface="Calibri" panose="020F0502020204030204" pitchFamily="34" charset="0"/>
                      </a:endParaRPr>
                    </a:p>
                  </a:txBody>
                  <a:tcPr marL="8491" marR="8491" marT="8491" marB="0" anchor="b"/>
                </a:tc>
                <a:tc>
                  <a:txBody>
                    <a:bodyPr/>
                    <a:lstStyle/>
                    <a:p>
                      <a:pPr algn="l" rtl="0" fontAlgn="ctr"/>
                      <a:r>
                        <a:rPr lang="hr-HR" sz="2000" u="none" strike="noStrike" dirty="0" smtClean="0">
                          <a:effectLst/>
                        </a:rPr>
                        <a:t>41.430</a:t>
                      </a:r>
                      <a:endParaRPr lang="hr-HR" sz="2000" b="0" i="0" u="none" strike="noStrike" dirty="0">
                        <a:solidFill>
                          <a:srgbClr val="000000"/>
                        </a:solidFill>
                        <a:effectLst/>
                        <a:latin typeface="Calibri" panose="020F0502020204030204" pitchFamily="34" charset="0"/>
                      </a:endParaRPr>
                    </a:p>
                  </a:txBody>
                  <a:tcPr marL="8491" marR="8491" marT="8491" marB="0" anchor="ctr">
                    <a:solidFill>
                      <a:srgbClr val="FFFF00"/>
                    </a:solidFill>
                  </a:tcPr>
                </a:tc>
                <a:tc>
                  <a:txBody>
                    <a:bodyPr/>
                    <a:lstStyle/>
                    <a:p>
                      <a:pPr algn="l" rtl="0" fontAlgn="ctr"/>
                      <a:r>
                        <a:rPr lang="hr-HR" sz="2000" u="none" strike="noStrike" dirty="0" smtClean="0">
                          <a:effectLst/>
                        </a:rPr>
                        <a:t>54.70</a:t>
                      </a:r>
                      <a:endParaRPr lang="hr-HR" sz="2000" b="0" i="0" u="none" strike="noStrike" dirty="0">
                        <a:solidFill>
                          <a:srgbClr val="000000"/>
                        </a:solidFill>
                        <a:effectLst/>
                        <a:latin typeface="Calibri" panose="020F0502020204030204" pitchFamily="34" charset="0"/>
                      </a:endParaRPr>
                    </a:p>
                  </a:txBody>
                  <a:tcPr marL="8491" marR="8491" marT="8491" marB="0" anchor="ctr">
                    <a:solidFill>
                      <a:srgbClr val="FFFF00"/>
                    </a:solidFill>
                  </a:tcPr>
                </a:tc>
                <a:tc>
                  <a:txBody>
                    <a:bodyPr/>
                    <a:lstStyle/>
                    <a:p>
                      <a:pPr algn="l" rtl="0" fontAlgn="ctr"/>
                      <a:r>
                        <a:rPr lang="hr-HR" sz="2000" u="none" strike="noStrike" dirty="0" smtClean="0">
                          <a:effectLst/>
                        </a:rPr>
                        <a:t>2.522</a:t>
                      </a:r>
                      <a:endParaRPr lang="hr-HR" sz="2000" b="0" i="0" u="none" strike="noStrike" dirty="0">
                        <a:solidFill>
                          <a:srgbClr val="000000"/>
                        </a:solidFill>
                        <a:effectLst/>
                        <a:latin typeface="Calibri" panose="020F0502020204030204" pitchFamily="34" charset="0"/>
                      </a:endParaRPr>
                    </a:p>
                  </a:txBody>
                  <a:tcPr marL="8491" marR="8491" marT="8491" marB="0" anchor="ctr">
                    <a:solidFill>
                      <a:srgbClr val="FFFF00"/>
                    </a:solidFill>
                  </a:tcPr>
                </a:tc>
                <a:tc>
                  <a:txBody>
                    <a:bodyPr/>
                    <a:lstStyle/>
                    <a:p>
                      <a:pPr algn="l" rtl="0" fontAlgn="t"/>
                      <a:r>
                        <a:rPr lang="hr-HR" sz="2000" u="none" strike="noStrike" dirty="0" smtClean="0">
                          <a:effectLst/>
                        </a:rPr>
                        <a:t>3,30</a:t>
                      </a:r>
                      <a:endParaRPr lang="hr-HR" sz="2000" b="0" i="0" u="none" strike="noStrike" dirty="0">
                        <a:solidFill>
                          <a:srgbClr val="000000"/>
                        </a:solidFill>
                        <a:effectLst/>
                        <a:latin typeface="Calibri" panose="020F0502020204030204" pitchFamily="34" charset="0"/>
                      </a:endParaRPr>
                    </a:p>
                  </a:txBody>
                  <a:tcPr marL="8491" marR="8491" marT="8491" marB="0">
                    <a:solidFill>
                      <a:srgbClr val="FFFF00"/>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124885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456423504"/>
              </p:ext>
            </p:extLst>
          </p:nvPr>
        </p:nvGraphicFramePr>
        <p:xfrm>
          <a:off x="827584" y="692696"/>
          <a:ext cx="7272810" cy="1307793"/>
        </p:xfrm>
        <a:graphic>
          <a:graphicData uri="http://schemas.openxmlformats.org/drawingml/2006/table">
            <a:tbl>
              <a:tblPr>
                <a:tableStyleId>{5C22544A-7EE6-4342-B048-85BDC9FD1C3A}</a:tableStyleId>
              </a:tblPr>
              <a:tblGrid>
                <a:gridCol w="1134670">
                  <a:extLst>
                    <a:ext uri="{9D8B030D-6E8A-4147-A177-3AD203B41FA5}">
                      <a16:colId xmlns:a16="http://schemas.microsoft.com/office/drawing/2014/main" val="20000"/>
                    </a:ext>
                  </a:extLst>
                </a:gridCol>
                <a:gridCol w="1022336">
                  <a:extLst>
                    <a:ext uri="{9D8B030D-6E8A-4147-A177-3AD203B41FA5}">
                      <a16:colId xmlns:a16="http://schemas.microsoft.com/office/drawing/2014/main" val="20001"/>
                    </a:ext>
                  </a:extLst>
                </a:gridCol>
                <a:gridCol w="1022336">
                  <a:extLst>
                    <a:ext uri="{9D8B030D-6E8A-4147-A177-3AD203B41FA5}">
                      <a16:colId xmlns:a16="http://schemas.microsoft.com/office/drawing/2014/main" val="20002"/>
                    </a:ext>
                  </a:extLst>
                </a:gridCol>
                <a:gridCol w="1023367">
                  <a:extLst>
                    <a:ext uri="{9D8B030D-6E8A-4147-A177-3AD203B41FA5}">
                      <a16:colId xmlns:a16="http://schemas.microsoft.com/office/drawing/2014/main" val="20003"/>
                    </a:ext>
                  </a:extLst>
                </a:gridCol>
                <a:gridCol w="1023367">
                  <a:extLst>
                    <a:ext uri="{9D8B030D-6E8A-4147-A177-3AD203B41FA5}">
                      <a16:colId xmlns:a16="http://schemas.microsoft.com/office/drawing/2014/main" val="20004"/>
                    </a:ext>
                  </a:extLst>
                </a:gridCol>
                <a:gridCol w="1023367">
                  <a:extLst>
                    <a:ext uri="{9D8B030D-6E8A-4147-A177-3AD203B41FA5}">
                      <a16:colId xmlns:a16="http://schemas.microsoft.com/office/drawing/2014/main" val="20005"/>
                    </a:ext>
                  </a:extLst>
                </a:gridCol>
                <a:gridCol w="1023367">
                  <a:extLst>
                    <a:ext uri="{9D8B030D-6E8A-4147-A177-3AD203B41FA5}">
                      <a16:colId xmlns:a16="http://schemas.microsoft.com/office/drawing/2014/main" val="20006"/>
                    </a:ext>
                  </a:extLst>
                </a:gridCol>
              </a:tblGrid>
              <a:tr h="312601">
                <a:tc rowSpan="2">
                  <a:txBody>
                    <a:bodyPr/>
                    <a:lstStyle/>
                    <a:p>
                      <a:pPr algn="ctr">
                        <a:lnSpc>
                          <a:spcPct val="115000"/>
                        </a:lnSpc>
                        <a:spcAft>
                          <a:spcPts val="0"/>
                        </a:spcAft>
                        <a:tabLst>
                          <a:tab pos="-457200" algn="l"/>
                        </a:tabLst>
                      </a:pP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tabLst>
                          <a:tab pos="-457200" algn="l"/>
                        </a:tabLst>
                      </a:pPr>
                      <a:r>
                        <a:rPr lang="hr-HR" sz="1400" spc="-15" dirty="0">
                          <a:effectLst/>
                        </a:rPr>
                        <a:t>Ukupno izostanaka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Neopravdani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extLst>
                  <a:ext uri="{0D108BD9-81ED-4DB2-BD59-A6C34878D82A}">
                    <a16:rowId xmlns:a16="http://schemas.microsoft.com/office/drawing/2014/main" val="10000"/>
                  </a:ext>
                </a:extLst>
              </a:tr>
              <a:tr h="644672">
                <a:tc vMerge="1">
                  <a:txBody>
                    <a:bodyPr/>
                    <a:lstStyle/>
                    <a:p>
                      <a:endParaRPr lang="hr-HR"/>
                    </a:p>
                  </a:txBody>
                  <a:tcP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12601">
                <a:tc>
                  <a:txBody>
                    <a:bodyPr/>
                    <a:lstStyle/>
                    <a:p>
                      <a:pPr algn="ctr">
                        <a:lnSpc>
                          <a:spcPct val="115000"/>
                        </a:lnSpc>
                        <a:spcAft>
                          <a:spcPts val="0"/>
                        </a:spcAft>
                        <a:tabLst>
                          <a:tab pos="-457200" algn="l"/>
                        </a:tabLst>
                      </a:pPr>
                      <a:r>
                        <a:rPr lang="hr-HR" sz="1400" spc="-15" dirty="0">
                          <a:effectLst/>
                        </a:rPr>
                        <a:t>Ukupno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a:effectLst/>
                        </a:rPr>
                        <a:t>45216</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a:effectLst/>
                        </a:rPr>
                        <a:t>59,70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a:effectLst/>
                        </a:rPr>
                        <a:t>42174</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a:effectLst/>
                        </a:rPr>
                        <a:t>55,60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a:effectLst/>
                        </a:rPr>
                        <a:t>3042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a:effectLst/>
                        </a:rPr>
                        <a:t>4,0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10002"/>
                  </a:ext>
                </a:extLst>
              </a:tr>
            </a:tbl>
          </a:graphicData>
        </a:graphic>
      </p:graphicFrame>
      <p:sp>
        <p:nvSpPr>
          <p:cNvPr id="11" name="TextBox 10"/>
          <p:cNvSpPr txBox="1"/>
          <p:nvPr/>
        </p:nvSpPr>
        <p:spPr>
          <a:xfrm>
            <a:off x="899592" y="188640"/>
            <a:ext cx="2664296" cy="369332"/>
          </a:xfrm>
          <a:prstGeom prst="rect">
            <a:avLst/>
          </a:prstGeom>
          <a:noFill/>
        </p:spPr>
        <p:txBody>
          <a:bodyPr wrap="square" rtlCol="0">
            <a:spAutoFit/>
          </a:bodyPr>
          <a:lstStyle/>
          <a:p>
            <a:r>
              <a:rPr lang="hr-HR" dirty="0" smtClean="0"/>
              <a:t>Izostanci 2012./13.</a:t>
            </a:r>
            <a:endParaRPr lang="hr-HR" dirty="0"/>
          </a:p>
        </p:txBody>
      </p:sp>
      <p:sp>
        <p:nvSpPr>
          <p:cNvPr id="12" name="TextBox 11"/>
          <p:cNvSpPr txBox="1"/>
          <p:nvPr/>
        </p:nvSpPr>
        <p:spPr>
          <a:xfrm>
            <a:off x="893099" y="3501008"/>
            <a:ext cx="2664296" cy="369332"/>
          </a:xfrm>
          <a:prstGeom prst="rect">
            <a:avLst/>
          </a:prstGeom>
          <a:noFill/>
        </p:spPr>
        <p:txBody>
          <a:bodyPr wrap="square" rtlCol="0">
            <a:spAutoFit/>
          </a:bodyPr>
          <a:lstStyle/>
          <a:p>
            <a:r>
              <a:rPr lang="hr-HR" dirty="0" smtClean="0"/>
              <a:t>Izostanci 2013./14.</a:t>
            </a:r>
            <a:endParaRPr lang="hr-HR" dirty="0"/>
          </a:p>
        </p:txBody>
      </p:sp>
      <p:graphicFrame>
        <p:nvGraphicFramePr>
          <p:cNvPr id="13" name="Table 12"/>
          <p:cNvGraphicFramePr>
            <a:graphicFrameLocks noGrp="1"/>
          </p:cNvGraphicFramePr>
          <p:nvPr>
            <p:extLst>
              <p:ext uri="{D42A27DB-BD31-4B8C-83A1-F6EECF244321}">
                <p14:modId xmlns:p14="http://schemas.microsoft.com/office/powerpoint/2010/main" val="3072016584"/>
              </p:ext>
            </p:extLst>
          </p:nvPr>
        </p:nvGraphicFramePr>
        <p:xfrm>
          <a:off x="893100" y="4005063"/>
          <a:ext cx="7207293" cy="1362494"/>
        </p:xfrm>
        <a:graphic>
          <a:graphicData uri="http://schemas.openxmlformats.org/drawingml/2006/table">
            <a:tbl>
              <a:tblPr>
                <a:tableStyleId>{5C22544A-7EE6-4342-B048-85BDC9FD1C3A}</a:tableStyleId>
              </a:tblPr>
              <a:tblGrid>
                <a:gridCol w="1124447">
                  <a:extLst>
                    <a:ext uri="{9D8B030D-6E8A-4147-A177-3AD203B41FA5}">
                      <a16:colId xmlns:a16="http://schemas.microsoft.com/office/drawing/2014/main" val="20000"/>
                    </a:ext>
                  </a:extLst>
                </a:gridCol>
                <a:gridCol w="1013127">
                  <a:extLst>
                    <a:ext uri="{9D8B030D-6E8A-4147-A177-3AD203B41FA5}">
                      <a16:colId xmlns:a16="http://schemas.microsoft.com/office/drawing/2014/main" val="20001"/>
                    </a:ext>
                  </a:extLst>
                </a:gridCol>
                <a:gridCol w="1013127">
                  <a:extLst>
                    <a:ext uri="{9D8B030D-6E8A-4147-A177-3AD203B41FA5}">
                      <a16:colId xmlns:a16="http://schemas.microsoft.com/office/drawing/2014/main" val="20002"/>
                    </a:ext>
                  </a:extLst>
                </a:gridCol>
                <a:gridCol w="1014148">
                  <a:extLst>
                    <a:ext uri="{9D8B030D-6E8A-4147-A177-3AD203B41FA5}">
                      <a16:colId xmlns:a16="http://schemas.microsoft.com/office/drawing/2014/main" val="20003"/>
                    </a:ext>
                  </a:extLst>
                </a:gridCol>
                <a:gridCol w="1014148">
                  <a:extLst>
                    <a:ext uri="{9D8B030D-6E8A-4147-A177-3AD203B41FA5}">
                      <a16:colId xmlns:a16="http://schemas.microsoft.com/office/drawing/2014/main" val="20004"/>
                    </a:ext>
                  </a:extLst>
                </a:gridCol>
                <a:gridCol w="1014148">
                  <a:extLst>
                    <a:ext uri="{9D8B030D-6E8A-4147-A177-3AD203B41FA5}">
                      <a16:colId xmlns:a16="http://schemas.microsoft.com/office/drawing/2014/main" val="20005"/>
                    </a:ext>
                  </a:extLst>
                </a:gridCol>
                <a:gridCol w="1014148">
                  <a:extLst>
                    <a:ext uri="{9D8B030D-6E8A-4147-A177-3AD203B41FA5}">
                      <a16:colId xmlns:a16="http://schemas.microsoft.com/office/drawing/2014/main" val="20006"/>
                    </a:ext>
                  </a:extLst>
                </a:gridCol>
              </a:tblGrid>
              <a:tr h="330465">
                <a:tc rowSpan="2">
                  <a:txBody>
                    <a:bodyPr/>
                    <a:lstStyle/>
                    <a:p>
                      <a:pPr algn="ctr">
                        <a:lnSpc>
                          <a:spcPct val="115000"/>
                        </a:lnSpc>
                        <a:spcAft>
                          <a:spcPts val="0"/>
                        </a:spcAft>
                        <a:tabLst>
                          <a:tab pos="-457200" algn="l"/>
                        </a:tabLst>
                      </a:pP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spcAft>
                          <a:spcPts val="0"/>
                        </a:spcAft>
                        <a:tabLst>
                          <a:tab pos="-457200" algn="l"/>
                        </a:tabLst>
                      </a:pPr>
                      <a:r>
                        <a:rPr lang="hr-HR" sz="1400" spc="-15" dirty="0">
                          <a:effectLst/>
                        </a:rPr>
                        <a:t>Ukupno izostanaka</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tc gridSpan="2">
                  <a:txBody>
                    <a:bodyPr/>
                    <a:lstStyle/>
                    <a:p>
                      <a:pPr algn="ctr">
                        <a:lnSpc>
                          <a:spcPct val="115000"/>
                        </a:lnSpc>
                        <a:spcAft>
                          <a:spcPts val="0"/>
                        </a:spcAft>
                        <a:tabLst>
                          <a:tab pos="-457200" algn="l"/>
                        </a:tabLst>
                      </a:pPr>
                      <a:r>
                        <a:rPr lang="hr-HR" sz="1400" spc="-15">
                          <a:effectLst/>
                        </a:rPr>
                        <a:t>Neopravdani</a:t>
                      </a:r>
                      <a:endParaRPr lang="hr-H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hr-HR"/>
                    </a:p>
                  </a:txBody>
                  <a:tcPr/>
                </a:tc>
                <a:extLst>
                  <a:ext uri="{0D108BD9-81ED-4DB2-BD59-A6C34878D82A}">
                    <a16:rowId xmlns:a16="http://schemas.microsoft.com/office/drawing/2014/main" val="10000"/>
                  </a:ext>
                </a:extLst>
              </a:tr>
              <a:tr h="681509">
                <a:tc vMerge="1">
                  <a:txBody>
                    <a:bodyPr/>
                    <a:lstStyle/>
                    <a:p>
                      <a:endParaRPr lang="hr-HR"/>
                    </a:p>
                  </a:txBody>
                  <a:tcP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br.</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457200" algn="l"/>
                        </a:tabLst>
                      </a:pPr>
                      <a:r>
                        <a:rPr lang="hr-HR" sz="1400" spc="-15" dirty="0">
                          <a:effectLst/>
                        </a:rPr>
                        <a:t>po učeniku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30465">
                <a:tc>
                  <a:txBody>
                    <a:bodyPr/>
                    <a:lstStyle/>
                    <a:p>
                      <a:pPr algn="ctr">
                        <a:lnSpc>
                          <a:spcPct val="115000"/>
                        </a:lnSpc>
                        <a:spcAft>
                          <a:spcPts val="0"/>
                        </a:spcAft>
                        <a:tabLst>
                          <a:tab pos="-457200" algn="l"/>
                        </a:tabLst>
                      </a:pPr>
                      <a:r>
                        <a:rPr lang="hr-HR" sz="1400" spc="-15" dirty="0">
                          <a:effectLst/>
                        </a:rPr>
                        <a:t>Ukupno</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smtClean="0">
                          <a:effectLst/>
                        </a:rPr>
                        <a:t>41430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smtClean="0">
                          <a:effectLst/>
                        </a:rPr>
                        <a:t>54,70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smtClean="0">
                          <a:effectLst/>
                        </a:rPr>
                        <a:t>38908</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smtClean="0">
                          <a:effectLst/>
                        </a:rPr>
                        <a:t>51,30</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tc>
                  <a:txBody>
                    <a:bodyPr/>
                    <a:lstStyle/>
                    <a:p>
                      <a:pPr algn="ctr">
                        <a:lnSpc>
                          <a:spcPct val="115000"/>
                        </a:lnSpc>
                        <a:spcAft>
                          <a:spcPts val="0"/>
                        </a:spcAft>
                      </a:pPr>
                      <a:r>
                        <a:rPr lang="hr-HR" sz="2000" dirty="0" smtClean="0">
                          <a:effectLst/>
                        </a:rPr>
                        <a:t>2522</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hr-HR" sz="2000" dirty="0" smtClean="0">
                          <a:effectLst/>
                        </a:rPr>
                        <a:t>3,3</a:t>
                      </a:r>
                      <a:endParaRPr lang="hr-H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FF0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883737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Razredi bez pedagoških mjera</a:t>
            </a:r>
            <a:endParaRPr lang="hr-HR" dirty="0"/>
          </a:p>
        </p:txBody>
      </p:sp>
      <p:sp>
        <p:nvSpPr>
          <p:cNvPr id="5" name="Content Placeholder 4"/>
          <p:cNvSpPr>
            <a:spLocks noGrp="1"/>
          </p:cNvSpPr>
          <p:nvPr>
            <p:ph idx="1"/>
          </p:nvPr>
        </p:nvSpPr>
        <p:spPr/>
        <p:txBody>
          <a:bodyPr/>
          <a:lstStyle/>
          <a:p>
            <a:r>
              <a:rPr lang="hr-HR" dirty="0" smtClean="0"/>
              <a:t>1.Ma</a:t>
            </a:r>
          </a:p>
          <a:p>
            <a:r>
              <a:rPr lang="hr-HR" dirty="0" smtClean="0"/>
              <a:t>2.Gb</a:t>
            </a:r>
          </a:p>
          <a:p>
            <a:r>
              <a:rPr lang="hr-HR" dirty="0" smtClean="0"/>
              <a:t>2.Ma</a:t>
            </a:r>
          </a:p>
          <a:p>
            <a:r>
              <a:rPr lang="hr-HR" dirty="0" smtClean="0"/>
              <a:t>2.Mb</a:t>
            </a:r>
          </a:p>
          <a:p>
            <a:r>
              <a:rPr lang="hr-HR" dirty="0" smtClean="0"/>
              <a:t>3.Ga</a:t>
            </a:r>
          </a:p>
          <a:p>
            <a:r>
              <a:rPr lang="hr-HR" dirty="0" smtClean="0"/>
              <a:t>3.Mb</a:t>
            </a:r>
          </a:p>
          <a:p>
            <a:r>
              <a:rPr lang="hr-HR" dirty="0" smtClean="0"/>
              <a:t>4.Mb</a:t>
            </a:r>
            <a:endParaRPr lang="hr-HR" dirty="0"/>
          </a:p>
        </p:txBody>
      </p:sp>
    </p:spTree>
    <p:extLst>
      <p:ext uri="{BB962C8B-B14F-4D97-AF65-F5344CB8AC3E}">
        <p14:creationId xmlns:p14="http://schemas.microsoft.com/office/powerpoint/2010/main" val="1162784858"/>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2405</TotalTime>
  <Words>5378</Words>
  <Application>Microsoft Office PowerPoint</Application>
  <PresentationFormat>Prikaz na zaslonu (4:3)</PresentationFormat>
  <Paragraphs>1900</Paragraphs>
  <Slides>96</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96</vt:i4>
      </vt:variant>
    </vt:vector>
  </HeadingPairs>
  <TitlesOfParts>
    <vt:vector size="100" baseType="lpstr">
      <vt:lpstr>Arial</vt:lpstr>
      <vt:lpstr>Calibri</vt:lpstr>
      <vt:lpstr>Times New Roman</vt:lpstr>
      <vt:lpstr>Office tema</vt:lpstr>
      <vt:lpstr>Anketa – učenička procjena rada nastavnika Vrednovanje rada stručnih učitelja (od učenika) Vrednovanje rada stručnih suradnika (od nastavnika) Međusobni posjeti nastavi </vt:lpstr>
      <vt:lpstr>Ispitanici</vt:lpstr>
      <vt:lpstr>28 tvrdnji</vt:lpstr>
      <vt:lpstr>PowerPoint prezentacija</vt:lpstr>
      <vt:lpstr>PowerPoint prezentacija</vt:lpstr>
      <vt:lpstr>PowerPoint prezentacija</vt:lpstr>
      <vt:lpstr>PowerPoint prezentacija</vt:lpstr>
      <vt:lpstr>PowerPoint prezentacija</vt:lpstr>
      <vt:lpstr>+</vt:lpstr>
      <vt:lpstr> Nastavnik (N.) predaje zanimljivo i poticajno  </vt:lpstr>
      <vt:lpstr>N. predaje dosadno i jednolično  </vt:lpstr>
      <vt:lpstr> N. koristi različite oblike rada (grupni, rad u paru, igre uloga..) </vt:lpstr>
      <vt:lpstr>N. previše sadržaja diktira u bilježnicu ili prepisujemo s ploče ili folije </vt:lpstr>
      <vt:lpstr> N. u obradi novog gradiva aktivno uključuje učenike </vt:lpstr>
      <vt:lpstr>  N. se priprema za sat i koristi različite izvore znanja (fotografije, skice, modeli, filmovi, časopisi...) </vt:lpstr>
      <vt:lpstr>N. koristi humor u nastavi </vt:lpstr>
      <vt:lpstr>N. uspijeva održati disciplinu u razredu </vt:lpstr>
      <vt:lpstr> N. ne uspijeva održati disciplinu u razredu </vt:lpstr>
      <vt:lpstr> N. uspješno rješava probleme s pojedincima koji učestalo ometaju nastavni proces </vt:lpstr>
      <vt:lpstr>N. je objektivan u ocjenjivanju  </vt:lpstr>
      <vt:lpstr>N. nije objektivan u ocjenjivanju  </vt:lpstr>
      <vt:lpstr>N. sve ocjene javno priopći i obrazloži  </vt:lpstr>
      <vt:lpstr> N. daje učenicima priliku da sami ocijene svoje znanje  </vt:lpstr>
      <vt:lpstr> N. daje učenicima priliku (pr)ocijeniti njegovu/njenu nastavu  </vt:lpstr>
      <vt:lpstr> N. ima razumijevanja za probleme učenika </vt:lpstr>
      <vt:lpstr> N. pred drugim učenicima kritizira osobine i postupke učenika  </vt:lpstr>
      <vt:lpstr>  N. se obraća učenicima s poštovanjem i uvažavanjem  </vt:lpstr>
      <vt:lpstr> N. daje priliku učenicima da izraze svoje mišljenje </vt:lpstr>
      <vt:lpstr> N. je spreman ponovo objasniti gradivo ako učenicima nije jasno </vt:lpstr>
      <vt:lpstr> N. ne radi razlike među učenicima i nema “miljenike”  </vt:lpstr>
      <vt:lpstr> N. je spreman pomoći učenicima u svladavanju gradiva </vt:lpstr>
      <vt:lpstr>N. nikada ne kasni na sat </vt:lpstr>
      <vt:lpstr>N. često kasni na nastavni sat  </vt:lpstr>
      <vt:lpstr>N. pod nastavom koristi mobitel  </vt:lpstr>
      <vt:lpstr>N. pod nastavom čita novine ili knjigu  </vt:lpstr>
      <vt:lpstr> N. pod nastavom često izlazi iz učionice  </vt:lpstr>
      <vt:lpstr>Označi nastavnika čiju nastavu smatraš kvalitetnom ako to podrazumijeva da razumiješ gradivo koje objašnjava, lako učiš i pamtiš na satu, imaš mogućnost aktivnog sudjelovanja, zanimljivo ti je, zabavno, želiš učiti taj predmet i vidiš koristi od tog predmeta za svoj budući život</vt:lpstr>
      <vt:lpstr>PowerPoint prezentacija</vt:lpstr>
      <vt:lpstr>Anketa – stručni učitelji</vt:lpstr>
      <vt:lpstr>Ispitanici</vt:lpstr>
      <vt:lpstr> Instruktor dobro poznaje struku koju nas poučava </vt:lpstr>
      <vt:lpstr> Instruktor vješto prenosi svoje znanje na nas </vt:lpstr>
      <vt:lpstr>  Instruktor uspješno organizira praktičnu nastavu bez obzira na stanje alata, strojeva i opreme koju koristimo   </vt:lpstr>
      <vt:lpstr> Instruktor dobro organizira redoslijed i izvođenje vježbi na praktičnoj nastavi tako da svi više puta imamo priliku napraviti zadatak </vt:lpstr>
      <vt:lpstr> Instruktor ima strpljenja s učenicima, pokazuje postupke polako i uz objašnjavanje, ponavlja više puta i dodatno pojašnjava teže vježbe </vt:lpstr>
      <vt:lpstr> Instruktor posebno vodi brigu o učenicima kojima teže ide praktična nastava </vt:lpstr>
      <vt:lpstr> Praktična nastava je zanimljiva i motivirajuća </vt:lpstr>
      <vt:lpstr>  Mislim da ću sve što učim na praktičnoj nastavi moći primijeniti u svom budućem zanimanju   </vt:lpstr>
      <vt:lpstr>  Instruktor povezuje praktičnu nastavu s gradivom koje učimo na teoretskoj nastavi stručnih predmeta   </vt:lpstr>
      <vt:lpstr> Instruktor je stalno prisutan u radioni za vrijeme odvijanja praktične nastave </vt:lpstr>
      <vt:lpstr> Dok jedan učenik izvodi zadatak ostali učenici ne rade ništa </vt:lpstr>
      <vt:lpstr> Instruktor vodi brigu o sigurnosti alata koji koristimo </vt:lpstr>
      <vt:lpstr> Instruktor dopušta da izrazimo svoje mišljenje i uvažava ga </vt:lpstr>
      <vt:lpstr>Na praktičnoj nastavi mi nije zanimljivo </vt:lpstr>
      <vt:lpstr> U situacijama kad učenik ometa nastavu, instruktor reagira bez nervoze, mirno i učinkovito </vt:lpstr>
      <vt:lpstr>Instruktor vodi računa o zaštiti na radu </vt:lpstr>
      <vt:lpstr> Više naučim na praktičnoj nastavi u školi nego na vanjskoj praksi </vt:lpstr>
      <vt:lpstr>  Da možeš, što bi promijenio u praktičnoj nastavi?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 Anketa – vrednovanje stručnih suradnika </vt:lpstr>
      <vt:lpstr>PowerPoint prezentacija</vt:lpstr>
      <vt:lpstr>Pedagoginja (nastavnici)</vt:lpstr>
      <vt:lpstr>PowerPoint prezentacija</vt:lpstr>
      <vt:lpstr>Pedagoginja (razrednici)</vt:lpstr>
      <vt:lpstr>Pedagoginja (učenici)</vt:lpstr>
      <vt:lpstr>Pedagoginja</vt:lpstr>
      <vt:lpstr>Psiholog (nastavnici)</vt:lpstr>
      <vt:lpstr>PowerPoint prezentacija</vt:lpstr>
      <vt:lpstr>Psiholog (razrednici)</vt:lpstr>
      <vt:lpstr>Psiholog (učenici)</vt:lpstr>
      <vt:lpstr>Psiholog</vt:lpstr>
      <vt:lpstr> Želite li otvoreno komentirati rad pedagoginje/psihologa, možete to ovdje učiniti. </vt:lpstr>
      <vt:lpstr>Praćenje nastave – međusobni posjeti nastavi</vt:lpstr>
      <vt:lpstr>Analiza negativnih ocjena na polugodištu šk.godine 2013./2014.</vt:lpstr>
      <vt:lpstr>Iz GPU</vt:lpstr>
      <vt:lpstr>Razlozi u učenicima...</vt:lpstr>
      <vt:lpstr>...razlozi u učenicima</vt:lpstr>
      <vt:lpstr>Ostali krivci – sustav, okolnosti, politika...</vt:lpstr>
      <vt:lpstr>Trebalo bi...prijedlozi? Tko bi trebao?</vt:lpstr>
      <vt:lpstr>Roditelji...</vt:lpstr>
      <vt:lpstr> Prijedlozi za smanjenje negativnih ocjena (2) </vt:lpstr>
      <vt:lpstr>Što može učiniti svaki nastavnik? (1)</vt:lpstr>
      <vt:lpstr>PP i IP</vt:lpstr>
      <vt:lpstr>PP i IP</vt:lpstr>
      <vt:lpstr>Edukacija za rad s učenicima s PP i IP</vt:lpstr>
      <vt:lpstr>Edukacija za rad s učenicima s PP i IP</vt:lpstr>
      <vt:lpstr>Izostanci i pedagoške mjere  </vt:lpstr>
      <vt:lpstr>PowerPoint prezentacija</vt:lpstr>
      <vt:lpstr>PowerPoint prezentacija</vt:lpstr>
      <vt:lpstr>Razredi bez pedagoških mjera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Kvaliteta i samovrednovanje 2012.-2013.</dc:title>
  <dc:creator>Volonteri</dc:creator>
  <cp:lastModifiedBy>PROFESOR</cp:lastModifiedBy>
  <cp:revision>89</cp:revision>
  <dcterms:created xsi:type="dcterms:W3CDTF">2013-04-25T08:51:55Z</dcterms:created>
  <dcterms:modified xsi:type="dcterms:W3CDTF">2020-01-28T09:01:15Z</dcterms:modified>
</cp:coreProperties>
</file>