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1" r:id="rId5"/>
    <p:sldId id="256" r:id="rId6"/>
    <p:sldId id="265" r:id="rId7"/>
    <p:sldId id="266" r:id="rId8"/>
    <p:sldId id="267" r:id="rId9"/>
    <p:sldId id="262" r:id="rId10"/>
    <p:sldId id="276" r:id="rId11"/>
    <p:sldId id="268" r:id="rId12"/>
    <p:sldId id="275" r:id="rId13"/>
    <p:sldId id="269" r:id="rId14"/>
    <p:sldId id="274" r:id="rId15"/>
    <p:sldId id="270" r:id="rId16"/>
    <p:sldId id="271" r:id="rId17"/>
    <p:sldId id="272" r:id="rId18"/>
    <p:sldId id="273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1" r:id="rId30"/>
    <p:sldId id="289" r:id="rId31"/>
    <p:sldId id="292" r:id="rId32"/>
    <p:sldId id="290" r:id="rId33"/>
    <p:sldId id="293" r:id="rId3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outlineViewPr>
    <p:cViewPr>
      <p:scale>
        <a:sx n="33" d="100"/>
        <a:sy n="33" d="100"/>
      </p:scale>
      <p:origin x="0" y="-132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18"/>
    </p:cViewPr>
  </p:sorterViewPr>
  <p:notesViewPr>
    <p:cSldViewPr snapToGrid="0">
      <p:cViewPr varScale="1">
        <p:scale>
          <a:sx n="36" d="100"/>
          <a:sy n="36" d="100"/>
        </p:scale>
        <p:origin x="225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Nastavnici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C09-4FBB-AF19-57795027F5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C09-4FBB-AF19-57795027F59D}"/>
              </c:ext>
            </c:extLst>
          </c:dPt>
          <c:dLbls>
            <c:dLbl>
              <c:idx val="0"/>
              <c:layout>
                <c:manualLayout>
                  <c:x val="2.2160662671672431E-2"/>
                  <c:y val="-4.29003304848006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011076841467698"/>
                      <c:h val="9.73718357037030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C09-4FBB-AF19-57795027F5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List1!$A$2:$A$3</c:f>
              <c:strCache>
                <c:ptCount val="2"/>
                <c:pt idx="0">
                  <c:v>1. DA</c:v>
                </c:pt>
                <c:pt idx="1">
                  <c:v>2. 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53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09-4FBB-AF19-57795027F5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2058053846397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18543512288282E-2"/>
          <c:y val="0.21912414858725512"/>
          <c:w val="0.82723006942372579"/>
          <c:h val="0.2067275828850705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26C-4ECA-8785-9C4D0F7AF2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26C-4ECA-8785-9C4D0F7AF2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26C-4ECA-8785-9C4D0F7AF2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26C-4ECA-8785-9C4D0F7AF2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26C-4ECA-8785-9C4D0F7AF295}"/>
              </c:ext>
            </c:extLst>
          </c:dPt>
          <c:dLbls>
            <c:dLbl>
              <c:idx val="0"/>
              <c:layout>
                <c:manualLayout>
                  <c:x val="2.4740697554140847E-2"/>
                  <c:y val="-5.3180252729610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26C-4ECA-8785-9C4D0F7AF295}"/>
                </c:ext>
              </c:extLst>
            </c:dLbl>
            <c:dLbl>
              <c:idx val="1"/>
              <c:layout>
                <c:manualLayout>
                  <c:x val="7.1914807402803718E-2"/>
                  <c:y val="-3.86693650968728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[VRIJEDNOST]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[POSTOTAK]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53871392141895"/>
                      <c:h val="0.229243648196765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26C-4ECA-8785-9C4D0F7AF295}"/>
                </c:ext>
              </c:extLst>
            </c:dLbl>
            <c:dLbl>
              <c:idx val="2"/>
              <c:layout>
                <c:manualLayout>
                  <c:x val="-3.1311801520465934E-2"/>
                  <c:y val="6.706875259931885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6C-4ECA-8785-9C4D0F7AF295}"/>
                </c:ext>
              </c:extLst>
            </c:dLbl>
            <c:dLbl>
              <c:idx val="4"/>
              <c:layout>
                <c:manualLayout>
                  <c:x val="3.0178248258422788E-2"/>
                  <c:y val="-6.071796349778832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6C-4ECA-8785-9C4D0F7AF2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1. Odlazak s nastave na upozorenje nastavnika uz neopravdani sat/e</c:v>
                </c:pt>
                <c:pt idx="1">
                  <c:v>2. Pedagoška mjera opomene razrednika, a u slučaju ponavljanja prekršaja kodeksa, sljedeća pedagoška mjera</c:v>
                </c:pt>
                <c:pt idx="2">
                  <c:v>3. Upućivanje na razgovor u pedagošku službu</c:v>
                </c:pt>
                <c:pt idx="3">
                  <c:v>4. Usmeno upozorenje (nastavnik, razrednik, stručni suradnik, voditelj, ravnatelj) uz pisanu zabilješku, kod ponavljanja prekršaja sljedeća mjera</c:v>
                </c:pt>
                <c:pt idx="4">
                  <c:v>5. 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29</c:v>
                </c:pt>
                <c:pt idx="3">
                  <c:v>97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26C-4ECA-8785-9C4D0F7AF2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179352167044679E-2"/>
          <c:y val="0.53363607932797574"/>
          <c:w val="0.9611908732617841"/>
          <c:h val="0.445683339073646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2058053846397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18543512288282E-2"/>
          <c:y val="0.21912414858725512"/>
          <c:w val="0.82723006942372579"/>
          <c:h val="0.2067275828850705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7F1-49D6-84B5-2476BBF262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7F1-49D6-84B5-2476BBF262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7F1-49D6-84B5-2476BBF262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7F1-49D6-84B5-2476BBF262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7F1-49D6-84B5-2476BBF26294}"/>
              </c:ext>
            </c:extLst>
          </c:dPt>
          <c:dLbls>
            <c:dLbl>
              <c:idx val="0"/>
              <c:layout>
                <c:manualLayout>
                  <c:x val="2.4740697554140847E-2"/>
                  <c:y val="-5.3180252729610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7F1-49D6-84B5-2476BBF26294}"/>
                </c:ext>
              </c:extLst>
            </c:dLbl>
            <c:dLbl>
              <c:idx val="1"/>
              <c:layout>
                <c:manualLayout>
                  <c:x val="7.1914807402803718E-2"/>
                  <c:y val="-3.86693650968728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[VRIJEDNOST]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[POSTOTAK]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53871392141895"/>
                      <c:h val="0.229243648196765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7F1-49D6-84B5-2476BBF26294}"/>
                </c:ext>
              </c:extLst>
            </c:dLbl>
            <c:dLbl>
              <c:idx val="2"/>
              <c:layout>
                <c:manualLayout>
                  <c:x val="-0.24410513834735456"/>
                  <c:y val="-8.653755335277732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F1-49D6-84B5-2476BBF26294}"/>
                </c:ext>
              </c:extLst>
            </c:dLbl>
            <c:dLbl>
              <c:idx val="3"/>
              <c:layout>
                <c:manualLayout>
                  <c:x val="-3.4508404622093349E-2"/>
                  <c:y val="-6.086023160112885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F1-49D6-84B5-2476BBF26294}"/>
                </c:ext>
              </c:extLst>
            </c:dLbl>
            <c:dLbl>
              <c:idx val="4"/>
              <c:layout>
                <c:manualLayout>
                  <c:x val="3.0178248258422788E-2"/>
                  <c:y val="-6.071796349778832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F1-49D6-84B5-2476BBF262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1. Dobiti Upozorenje (mjera kao što je opomena kod pedagoških mjera za učenike)</c:v>
                </c:pt>
                <c:pt idx="1">
                  <c:v>2. Upozorenje pred otkaz (mjera kao što je opomena pred isključenje) u slučaju ponavljanja prekršaja kodeksa</c:v>
                </c:pt>
                <c:pt idx="2">
                  <c:v>3. Upućivanje na razgovor ravnatelju</c:v>
                </c:pt>
                <c:pt idx="3">
                  <c:v>4. Usmeno upozorenje (voditelj, ravnatelj, stručni suradnik) uz pisanu zabilješku, u slučaju ponavljanja prekršaja sljedeća mjera (Upozorenje, Upozorenje pred otkaz)</c:v>
                </c:pt>
                <c:pt idx="4">
                  <c:v>5. 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43</c:v>
                </c:pt>
                <c:pt idx="1">
                  <c:v>36</c:v>
                </c:pt>
                <c:pt idx="2">
                  <c:v>29</c:v>
                </c:pt>
                <c:pt idx="3">
                  <c:v>75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7F1-49D6-84B5-2476BBF26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959233971035407E-3"/>
          <c:y val="0.42184194713006429"/>
          <c:w val="0.98507590788982136"/>
          <c:h val="0.578158052880552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anchor="t"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205807451531193"/>
          <c:y val="3.0501193167511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18543512288282E-2"/>
          <c:y val="0.21912414858725512"/>
          <c:w val="0.82723006942372579"/>
          <c:h val="0.2067275828850705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Nastavnici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942-41DB-9811-01A80B4EA0C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942-41DB-9811-01A80B4EA0C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942-41DB-9811-01A80B4EA0C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942-41DB-9811-01A80B4EA0C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942-41DB-9811-01A80B4EA0C9}"/>
              </c:ext>
            </c:extLst>
          </c:dPt>
          <c:dLbls>
            <c:dLbl>
              <c:idx val="0"/>
              <c:layout>
                <c:manualLayout>
                  <c:x val="2.4740697554140847E-2"/>
                  <c:y val="-5.3180252729610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942-41DB-9811-01A80B4EA0C9}"/>
                </c:ext>
              </c:extLst>
            </c:dLbl>
            <c:dLbl>
              <c:idx val="1"/>
              <c:layout>
                <c:manualLayout>
                  <c:x val="0.10122810152055127"/>
                  <c:y val="-7.6379849842808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[VRIJEDNOST]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[POSTOTAK]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36735246923973"/>
                      <c:h val="0.154391562788879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942-41DB-9811-01A80B4EA0C9}"/>
                </c:ext>
              </c:extLst>
            </c:dLbl>
            <c:dLbl>
              <c:idx val="2"/>
              <c:layout>
                <c:manualLayout>
                  <c:x val="0.11851222416656906"/>
                  <c:y val="-1.833801557710953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42-41DB-9811-01A80B4EA0C9}"/>
                </c:ext>
              </c:extLst>
            </c:dLbl>
            <c:dLbl>
              <c:idx val="3"/>
              <c:layout>
                <c:manualLayout>
                  <c:x val="-4.3193935917481427E-2"/>
                  <c:y val="1.669571593619810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42-41DB-9811-01A80B4EA0C9}"/>
                </c:ext>
              </c:extLst>
            </c:dLbl>
            <c:dLbl>
              <c:idx val="4"/>
              <c:layout>
                <c:manualLayout>
                  <c:x val="3.0178248258422788E-2"/>
                  <c:y val="-6.071796349778832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42-41DB-9811-01A80B4EA0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1. Dobiti Upozorenje (mjera kao što je opomena kod pedagoških mjera za učenike)</c:v>
                </c:pt>
                <c:pt idx="1">
                  <c:v>2. Upozorenje pred otkaz (mjera kao što je opomena pred isključenje) u slučaju ponavljanja prekršaja kodeksa</c:v>
                </c:pt>
                <c:pt idx="2">
                  <c:v>3. Upućivanje na razgovor ravnatelju</c:v>
                </c:pt>
                <c:pt idx="3">
                  <c:v>4. Usmeno upozorenje (voditelj, ravnatelj, stručni suradnik) uz pisanu zabilješku, u slučaju ponavljanja prekršaja sljedeća mjera (Upozorenje, Upozorenje pred otkaz)</c:v>
                </c:pt>
                <c:pt idx="4">
                  <c:v>5. 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13</c:v>
                </c:pt>
                <c:pt idx="1">
                  <c:v>2</c:v>
                </c:pt>
                <c:pt idx="2">
                  <c:v>9</c:v>
                </c:pt>
                <c:pt idx="3">
                  <c:v>33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42-41DB-9811-01A80B4EA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008063102841322E-2"/>
          <c:y val="0.41342755499624889"/>
          <c:w val="0.98399193689715869"/>
          <c:h val="0.585517759203158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Nastavnici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E3B-4DD9-8164-6BDE9F3674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E3B-4DD9-8164-6BDE9F3674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E3B-4DD9-8164-6BDE9F3674A1}"/>
              </c:ext>
            </c:extLst>
          </c:dPt>
          <c:dLbls>
            <c:dLbl>
              <c:idx val="0"/>
              <c:layout>
                <c:manualLayout>
                  <c:x val="0"/>
                  <c:y val="-0.175375040782624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011076841467698"/>
                      <c:h val="9.73718357037030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3B-4DD9-8164-6BDE9F3674A1}"/>
                </c:ext>
              </c:extLst>
            </c:dLbl>
            <c:dLbl>
              <c:idx val="1"/>
              <c:layout>
                <c:manualLayout>
                  <c:x val="9.6940781590868023E-8"/>
                  <c:y val="0.2216990799594424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345343391391808"/>
                      <c:h val="0.151094770803098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3B-4DD9-8164-6BDE9F3674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1. DA</c:v>
                </c:pt>
                <c:pt idx="1">
                  <c:v>2. NE</c:v>
                </c:pt>
                <c:pt idx="2">
                  <c:v>3. Ostalo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28</c:v>
                </c:pt>
                <c:pt idx="1">
                  <c:v>31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3B-4DD9-8164-6BDE9F367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75974894664147"/>
          <c:y val="0.86752026382132585"/>
          <c:w val="0.79448030822515392"/>
          <c:h val="8.58682628021705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E65-4489-9377-898AA3F3F2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E65-4489-9377-898AA3F3F2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E65-4489-9377-898AA3F3F24B}"/>
              </c:ext>
            </c:extLst>
          </c:dPt>
          <c:dLbls>
            <c:dLbl>
              <c:idx val="0"/>
              <c:layout>
                <c:manualLayout>
                  <c:x val="-6.370596628947281E-2"/>
                  <c:y val="0.371965134688446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E65-4489-9377-898AA3F3F24B}"/>
                </c:ext>
              </c:extLst>
            </c:dLbl>
            <c:dLbl>
              <c:idx val="1"/>
              <c:layout>
                <c:manualLayout>
                  <c:x val="0"/>
                  <c:y val="-0.290508463904241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[VRIJEDNOST]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[POSTOTAK]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33688147140333"/>
                      <c:h val="0.312653680682887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E65-4489-9377-898AA3F3F2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1. DA</c:v>
                </c:pt>
                <c:pt idx="1">
                  <c:v>2. NE</c:v>
                </c:pt>
                <c:pt idx="2">
                  <c:v>3. Ostalo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92</c:v>
                </c:pt>
                <c:pt idx="1">
                  <c:v>90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65-4489-9377-898AA3F3F2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3295500066764572"/>
          <c:w val="0.86563192382757481"/>
          <c:h val="0.14636426107885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Uobičajeno, kao za svaki sat</c:v>
                </c:pt>
                <c:pt idx="1">
                  <c:v>Malo pažljivije nego inače</c:v>
                </c:pt>
                <c:pt idx="2">
                  <c:v>Značajno duže i drugačije nego inače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7D-4650-ABBD-86FDB77DDD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6428944"/>
        <c:axId val="-1446425136"/>
      </c:barChart>
      <c:catAx>
        <c:axId val="-144642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25136"/>
        <c:crosses val="autoZero"/>
        <c:auto val="1"/>
        <c:lblAlgn val="ctr"/>
        <c:lblOffset val="100"/>
        <c:noMultiLvlLbl val="0"/>
      </c:catAx>
      <c:valAx>
        <c:axId val="-144642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2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Izgledala isto kao za svaki sat</c:v>
                </c:pt>
                <c:pt idx="1">
                  <c:v>Bila malo opširnija</c:v>
                </c:pt>
                <c:pt idx="2">
                  <c:v>Bila puno šira i razrađenija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9-4715-B62A-8DBA30BDFD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6426768"/>
        <c:axId val="-1446433840"/>
      </c:barChart>
      <c:catAx>
        <c:axId val="-144642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33840"/>
        <c:crosses val="autoZero"/>
        <c:auto val="1"/>
        <c:lblAlgn val="ctr"/>
        <c:lblOffset val="100"/>
        <c:noMultiLvlLbl val="0"/>
      </c:catAx>
      <c:valAx>
        <c:axId val="-144643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2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Isto kao i uvijek na nastavi - sigurno i opušteno</c:v>
                </c:pt>
                <c:pt idx="1">
                  <c:v>Osjećao/la sam dozu nelagode zbog tuđeg prisustva</c:v>
                </c:pt>
                <c:pt idx="2">
                  <c:v>Imao/la sam tremu da nešto pogrešno ne napravim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90-4A0B-8E28-4725AFB9C6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6425680"/>
        <c:axId val="-1446424592"/>
      </c:barChart>
      <c:catAx>
        <c:axId val="-144642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24592"/>
        <c:crosses val="autoZero"/>
        <c:auto val="1"/>
        <c:lblAlgn val="ctr"/>
        <c:lblOffset val="100"/>
        <c:noMultiLvlLbl val="0"/>
      </c:catAx>
      <c:valAx>
        <c:axId val="-144642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2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Ugodno, sigurno i opušteno</c:v>
                </c:pt>
                <c:pt idx="1">
                  <c:v>Nastojao/la sam objasniti neke stvari za koje mi se činilo da bi mogle biti predmet primjedbi</c:v>
                </c:pt>
                <c:pt idx="2">
                  <c:v>Neugodno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FF-4F99-94BB-02796227B9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6435472"/>
        <c:axId val="-1446434384"/>
      </c:barChart>
      <c:catAx>
        <c:axId val="-144643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34384"/>
        <c:crosses val="autoZero"/>
        <c:auto val="1"/>
        <c:lblAlgn val="ctr"/>
        <c:lblOffset val="100"/>
        <c:noMultiLvlLbl val="0"/>
      </c:catAx>
      <c:valAx>
        <c:axId val="-144643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3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Dobronamjerno kao</c:v>
                </c:pt>
                <c:pt idx="1">
                  <c:v>Bilo mi je nelagodno</c:v>
                </c:pt>
                <c:pt idx="2">
                  <c:v>Vrlo kritički i neopravdano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9-4044-8B9F-B536219B13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6431120"/>
        <c:axId val="-1448032032"/>
      </c:barChart>
      <c:catAx>
        <c:axId val="-144643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32032"/>
        <c:crosses val="autoZero"/>
        <c:auto val="1"/>
        <c:lblAlgn val="ctr"/>
        <c:lblOffset val="100"/>
        <c:noMultiLvlLbl val="0"/>
      </c:catAx>
      <c:valAx>
        <c:axId val="-144803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643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3A8-4DC9-BD2C-F740D4E9B2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3A8-4DC9-BD2C-F740D4E9B2A8}"/>
              </c:ext>
            </c:extLst>
          </c:dPt>
          <c:dLbls>
            <c:dLbl>
              <c:idx val="0"/>
              <c:layout>
                <c:manualLayout>
                  <c:x val="0.10290963785222532"/>
                  <c:y val="0.21912897724250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3A8-4DC9-BD2C-F740D4E9B2A8}"/>
                </c:ext>
              </c:extLst>
            </c:dLbl>
            <c:dLbl>
              <c:idx val="1"/>
              <c:layout>
                <c:manualLayout>
                  <c:x val="-9.310871996153719E-2"/>
                  <c:y val="-8.71480067785054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[VRIJEDNOST]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[POSTOTAK]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33688147140333"/>
                      <c:h val="0.312653680682887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3A8-4DC9-BD2C-F740D4E9B2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1. DA</c:v>
                </c:pt>
                <c:pt idx="1">
                  <c:v>2. 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125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A8-4DC9-BD2C-F740D4E9B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98944896461411"/>
          <c:y val="0.83295500066764572"/>
          <c:w val="0.55200255132555487"/>
          <c:h val="0.14636426107885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U potpunosti</c:v>
                </c:pt>
                <c:pt idx="1">
                  <c:v>Uglavnom da</c:v>
                </c:pt>
                <c:pt idx="2">
                  <c:v>Ne, nimalo, ja sam bio/la puno zadovoljniji/a</c:v>
                </c:pt>
                <c:pt idx="3">
                  <c:v>Ne, nimalo, ja sam bio/la puno manje zadovoljan/na svojim satom</c:v>
                </c:pt>
                <c:pt idx="4">
                  <c:v>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2-4E5D-8043-F445C6266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8040736"/>
        <c:axId val="-1448038016"/>
      </c:barChart>
      <c:catAx>
        <c:axId val="-144804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38016"/>
        <c:crosses val="autoZero"/>
        <c:auto val="1"/>
        <c:lblAlgn val="ctr"/>
        <c:lblOffset val="100"/>
        <c:noMultiLvlLbl val="0"/>
      </c:catAx>
      <c:valAx>
        <c:axId val="-144803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4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Metode rada</c:v>
                </c:pt>
                <c:pt idx="1">
                  <c:v>Oblike rada</c:v>
                </c:pt>
                <c:pt idx="2">
                  <c:v>Verbalnu/neverbalnu komunikaciju</c:v>
                </c:pt>
                <c:pt idx="3">
                  <c:v>Aktivnost učenika</c:v>
                </c:pt>
                <c:pt idx="4">
                  <c:v>Odnos s učenicima</c:v>
                </c:pt>
                <c:pt idx="5">
                  <c:v>Sve navedeno</c:v>
                </c:pt>
                <c:pt idx="6">
                  <c:v>Ostalo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C7-4C24-AFEE-CD9153135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8027680"/>
        <c:axId val="-1448035840"/>
      </c:barChart>
      <c:catAx>
        <c:axId val="-144802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35840"/>
        <c:crosses val="autoZero"/>
        <c:auto val="1"/>
        <c:lblAlgn val="l"/>
        <c:lblOffset val="100"/>
        <c:noMultiLvlLbl val="0"/>
      </c:catAx>
      <c:valAx>
        <c:axId val="-144803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2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58505458556811E-2"/>
          <c:y val="0.11337886639582544"/>
          <c:w val="0.95812992125984253"/>
          <c:h val="0.50095762157090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Kao kontrolore</c:v>
                </c:pt>
                <c:pt idx="1">
                  <c:v>Kao kritičke prijatelje</c:v>
                </c:pt>
                <c:pt idx="2">
                  <c:v>Kao kolege</c:v>
                </c:pt>
                <c:pt idx="3">
                  <c:v>Kao supervizore sagledavanje stvari s različitih aspekata</c:v>
                </c:pt>
                <c:pt idx="4">
                  <c:v>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B-4D6D-A666-E5E4CE7F454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5"/>
                <c:pt idx="0">
                  <c:v>Kao kontrolore</c:v>
                </c:pt>
                <c:pt idx="1">
                  <c:v>Kao kritičke prijatelje</c:v>
                </c:pt>
                <c:pt idx="2">
                  <c:v>Kao kolege</c:v>
                </c:pt>
                <c:pt idx="3">
                  <c:v>Kao supervizore sagledavanje stvari s različitih aspekata</c:v>
                </c:pt>
                <c:pt idx="4">
                  <c:v>Ostalo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400B-4D6D-A666-E5E4CE7F4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8033664"/>
        <c:axId val="-1448027136"/>
      </c:barChart>
      <c:catAx>
        <c:axId val="-14480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27136"/>
        <c:crosses val="autoZero"/>
        <c:auto val="1"/>
        <c:lblAlgn val="ctr"/>
        <c:lblOffset val="100"/>
        <c:noMultiLvlLbl val="0"/>
      </c:catAx>
      <c:valAx>
        <c:axId val="-144802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Broj odgovora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D-40DA-A494-0189844386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48033120"/>
        <c:axId val="-1448042368"/>
      </c:barChart>
      <c:catAx>
        <c:axId val="-144803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42368"/>
        <c:crosses val="autoZero"/>
        <c:auto val="1"/>
        <c:lblAlgn val="l"/>
        <c:lblOffset val="100"/>
        <c:noMultiLvlLbl val="0"/>
      </c:catAx>
      <c:valAx>
        <c:axId val="-144804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44803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accent2">
        <a:lumMod val="60000"/>
        <a:lumOff val="40000"/>
      </a:schemeClr>
    </a:solidFill>
    <a:ln>
      <a:solidFill>
        <a:srgbClr val="0070C0"/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Kratke hlače</c:v>
                </c:pt>
                <c:pt idx="1">
                  <c:v>Bermude</c:v>
                </c:pt>
                <c:pt idx="2">
                  <c:v>Vrlo kratke suknje</c:v>
                </c:pt>
                <c:pt idx="3">
                  <c:v>Suknje do koljena</c:v>
                </c:pt>
                <c:pt idx="4">
                  <c:v>Majice na bretele</c:v>
                </c:pt>
                <c:pt idx="5">
                  <c:v>Majice s dubokim izrezom</c:v>
                </c:pt>
                <c:pt idx="6">
                  <c:v>Kratke majice koje otkrivaju trbuh</c:v>
                </c:pt>
              </c:strCache>
            </c:strRef>
          </c:cat>
          <c:val>
            <c:numRef>
              <c:f>List1!$B$2:$B$8</c:f>
              <c:numCache>
                <c:formatCode>0.0%</c:formatCode>
                <c:ptCount val="7"/>
                <c:pt idx="0">
                  <c:v>0.35099999999999998</c:v>
                </c:pt>
                <c:pt idx="1">
                  <c:v>1.0999999999999999E-2</c:v>
                </c:pt>
                <c:pt idx="2">
                  <c:v>0.83</c:v>
                </c:pt>
                <c:pt idx="3">
                  <c:v>9.6000000000000002E-2</c:v>
                </c:pt>
                <c:pt idx="4">
                  <c:v>0.223</c:v>
                </c:pt>
                <c:pt idx="5">
                  <c:v>0.59</c:v>
                </c:pt>
                <c:pt idx="6">
                  <c:v>0.69699999999999995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2C-47EF-AA26-27E76937BA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90208"/>
        <c:axId val="-1555989664"/>
      </c:barChart>
      <c:catAx>
        <c:axId val="-1555990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9664"/>
        <c:crosses val="autoZero"/>
        <c:auto val="1"/>
        <c:lblAlgn val="ctr"/>
        <c:lblOffset val="100"/>
        <c:noMultiLvlLbl val="0"/>
      </c:catAx>
      <c:valAx>
        <c:axId val="-1555989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9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Kratke hlače</c:v>
                </c:pt>
                <c:pt idx="1">
                  <c:v>Bermude</c:v>
                </c:pt>
                <c:pt idx="2">
                  <c:v>Vrlo kratke suknje</c:v>
                </c:pt>
                <c:pt idx="3">
                  <c:v>Suknje do koljena</c:v>
                </c:pt>
                <c:pt idx="4">
                  <c:v>Majice na bretele</c:v>
                </c:pt>
                <c:pt idx="5">
                  <c:v>Majice s dubokim izrezom</c:v>
                </c:pt>
                <c:pt idx="6">
                  <c:v>Kratke majice koje otkrivaju trbuh</c:v>
                </c:pt>
              </c:strCache>
            </c:strRef>
          </c:cat>
          <c:val>
            <c:numRef>
              <c:f>List1!$B$2:$B$8</c:f>
              <c:numCache>
                <c:formatCode>0.0%</c:formatCode>
                <c:ptCount val="7"/>
                <c:pt idx="0">
                  <c:v>0.8</c:v>
                </c:pt>
                <c:pt idx="1">
                  <c:v>0.217</c:v>
                </c:pt>
                <c:pt idx="2">
                  <c:v>0.9</c:v>
                </c:pt>
                <c:pt idx="3">
                  <c:v>0.05</c:v>
                </c:pt>
                <c:pt idx="4">
                  <c:v>0.63300000000000001</c:v>
                </c:pt>
                <c:pt idx="5">
                  <c:v>0.8</c:v>
                </c:pt>
                <c:pt idx="6">
                  <c:v>0.91700000000000004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05-403C-A9A1-64564EA54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86400"/>
        <c:axId val="-1555991840"/>
      </c:barChart>
      <c:catAx>
        <c:axId val="-1555986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91840"/>
        <c:crosses val="autoZero"/>
        <c:auto val="1"/>
        <c:lblAlgn val="ctr"/>
        <c:lblOffset val="100"/>
        <c:noMultiLvlLbl val="0"/>
      </c:catAx>
      <c:valAx>
        <c:axId val="-1555991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Široke ili hlače niskog struka</c:v>
                </c:pt>
                <c:pt idx="1">
                  <c:v>Prozirna odjeća</c:v>
                </c:pt>
                <c:pt idx="2">
                  <c:v>Tajice</c:v>
                </c:pt>
                <c:pt idx="3">
                  <c:v>Japanke i natikače</c:v>
                </c:pt>
                <c:pt idx="4">
                  <c:v>Kapa ili kapuljača</c:v>
                </c:pt>
                <c:pt idx="5">
                  <c:v>Jaka šminka</c:v>
                </c:pt>
                <c:pt idx="6">
                  <c:v>Prljava, neuredna ili izgužvana odjeća</c:v>
                </c:pt>
              </c:strCache>
            </c:strRef>
          </c:cat>
          <c:val>
            <c:numRef>
              <c:f>List1!$B$2:$B$8</c:f>
              <c:numCache>
                <c:formatCode>0.0%</c:formatCode>
                <c:ptCount val="7"/>
                <c:pt idx="0">
                  <c:v>0.622</c:v>
                </c:pt>
                <c:pt idx="1">
                  <c:v>0.68100000000000005</c:v>
                </c:pt>
                <c:pt idx="2">
                  <c:v>7.3999999999999996E-2</c:v>
                </c:pt>
                <c:pt idx="3">
                  <c:v>0.53700000000000003</c:v>
                </c:pt>
                <c:pt idx="4">
                  <c:v>0.45200000000000001</c:v>
                </c:pt>
                <c:pt idx="5">
                  <c:v>0.47299999999999998</c:v>
                </c:pt>
                <c:pt idx="6">
                  <c:v>0.66500000000000004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C7-4D50-8ED9-761A9D7D75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85856"/>
        <c:axId val="-1555988576"/>
      </c:barChart>
      <c:catAx>
        <c:axId val="-1555985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8576"/>
        <c:crosses val="autoZero"/>
        <c:auto val="1"/>
        <c:lblAlgn val="ctr"/>
        <c:lblOffset val="100"/>
        <c:noMultiLvlLbl val="0"/>
      </c:catAx>
      <c:valAx>
        <c:axId val="-1555988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Široke ili hlače niskog struka</c:v>
                </c:pt>
                <c:pt idx="1">
                  <c:v>Prozirna odjeća</c:v>
                </c:pt>
                <c:pt idx="2">
                  <c:v>Tajice</c:v>
                </c:pt>
                <c:pt idx="3">
                  <c:v>Japanke i natikače</c:v>
                </c:pt>
                <c:pt idx="4">
                  <c:v>Kapa ili kapuljača</c:v>
                </c:pt>
                <c:pt idx="5">
                  <c:v>Jaka šminka</c:v>
                </c:pt>
                <c:pt idx="6">
                  <c:v>Prljava, neuredna ili izgužvana odjeća</c:v>
                </c:pt>
              </c:strCache>
            </c:strRef>
          </c:cat>
          <c:val>
            <c:numRef>
              <c:f>List1!$B$2:$B$8</c:f>
              <c:numCache>
                <c:formatCode>0.0%</c:formatCode>
                <c:ptCount val="7"/>
                <c:pt idx="0">
                  <c:v>0.81699999999999995</c:v>
                </c:pt>
                <c:pt idx="1">
                  <c:v>0.9</c:v>
                </c:pt>
                <c:pt idx="2">
                  <c:v>0.23300000000000001</c:v>
                </c:pt>
                <c:pt idx="3">
                  <c:v>0.51700000000000002</c:v>
                </c:pt>
                <c:pt idx="4">
                  <c:v>0.76700000000000002</c:v>
                </c:pt>
                <c:pt idx="5">
                  <c:v>0.48299999999999998</c:v>
                </c:pt>
                <c:pt idx="6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AB-43EE-8257-F81895858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95104"/>
        <c:axId val="-1555995648"/>
      </c:barChart>
      <c:catAx>
        <c:axId val="-1555995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95648"/>
        <c:crosses val="autoZero"/>
        <c:auto val="1"/>
        <c:lblAlgn val="ctr"/>
        <c:lblOffset val="100"/>
        <c:noMultiLvlLbl val="0"/>
      </c:catAx>
      <c:valAx>
        <c:axId val="-1555995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9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Zapuštena brada ili kosa (dečki)</c:v>
                </c:pt>
                <c:pt idx="1">
                  <c:v>Odjeća s čipkom ili šljokicama</c:v>
                </c:pt>
                <c:pt idx="2">
                  <c:v>Cipele s jako visokom petom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0.0%</c:formatCode>
                <c:ptCount val="4"/>
                <c:pt idx="0">
                  <c:v>0.68300000000000005</c:v>
                </c:pt>
                <c:pt idx="1">
                  <c:v>0.25</c:v>
                </c:pt>
                <c:pt idx="2">
                  <c:v>0.51700000000000002</c:v>
                </c:pt>
                <c:pt idx="3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6A-4BA0-97A7-B5CE10C7E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85312"/>
        <c:axId val="-1555994016"/>
      </c:barChart>
      <c:catAx>
        <c:axId val="-1555985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94016"/>
        <c:crosses val="autoZero"/>
        <c:auto val="1"/>
        <c:lblAlgn val="ctr"/>
        <c:lblOffset val="100"/>
        <c:noMultiLvlLbl val="0"/>
      </c:catAx>
      <c:valAx>
        <c:axId val="-1555994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Odjevni predmeti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List1!$A$2:$A$5</c:f>
              <c:strCache>
                <c:ptCount val="4"/>
                <c:pt idx="0">
                  <c:v>Zapuštena brada ili kosa (dečki)</c:v>
                </c:pt>
                <c:pt idx="1">
                  <c:v>Odjeća s čipkom ili šljokicama</c:v>
                </c:pt>
                <c:pt idx="2">
                  <c:v>Cipele s jako visokom petom</c:v>
                </c:pt>
                <c:pt idx="3">
                  <c:v>Ostalo</c:v>
                </c:pt>
              </c:strCache>
            </c:strRef>
          </c:cat>
          <c:val>
            <c:numRef>
              <c:f>List1!$B$2:$B$5</c:f>
              <c:numCache>
                <c:formatCode>0.0%</c:formatCode>
                <c:ptCount val="4"/>
                <c:pt idx="0">
                  <c:v>0.42</c:v>
                </c:pt>
                <c:pt idx="1">
                  <c:v>0.34</c:v>
                </c:pt>
                <c:pt idx="2">
                  <c:v>0.66500000000000004</c:v>
                </c:pt>
                <c:pt idx="3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AD-4939-B9B2-7A81270D2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55988032"/>
        <c:axId val="-1555984768"/>
      </c:barChart>
      <c:catAx>
        <c:axId val="-1555988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4768"/>
        <c:crosses val="autoZero"/>
        <c:auto val="1"/>
        <c:lblAlgn val="ctr"/>
        <c:lblOffset val="100"/>
        <c:noMultiLvlLbl val="0"/>
      </c:catAx>
      <c:valAx>
        <c:axId val="-1555984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55598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2058053846397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18543512288282E-2"/>
          <c:y val="0.21912414858725512"/>
          <c:w val="0.82723006942372579"/>
          <c:h val="0.2067275828850705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Nastavnici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907-4AA3-9D9E-CC56D12D0E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907-4AA3-9D9E-CC56D12D0E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907-4AA3-9D9E-CC56D12D0EA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907-4AA3-9D9E-CC56D12D0EA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907-4AA3-9D9E-CC56D12D0EA2}"/>
              </c:ext>
            </c:extLst>
          </c:dPt>
          <c:dLbls>
            <c:dLbl>
              <c:idx val="0"/>
              <c:layout>
                <c:manualLayout>
                  <c:x val="2.4740697554140847E-2"/>
                  <c:y val="-5.3180252729610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970148101901"/>
                      <c:h val="0.20766907996226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07-4AA3-9D9E-CC56D12D0EA2}"/>
                </c:ext>
              </c:extLst>
            </c:dLbl>
            <c:dLbl>
              <c:idx val="1"/>
              <c:layout>
                <c:manualLayout>
                  <c:x val="7.1914807402803718E-2"/>
                  <c:y val="-3.866936509687285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02F11F-A59A-411A-AD40-6AD2475BED87}" type="VALUE">
                      <a:rPr lang="en-US" sz="2400" dirty="0"/>
                      <a:pPr>
                        <a:defRPr sz="2400"/>
                      </a:pPr>
                      <a:t>[VRIJEDNOST]</a:t>
                    </a:fld>
                    <a:r>
                      <a:rPr lang="en-US" sz="2400" baseline="0" dirty="0"/>
                      <a:t>; </a:t>
                    </a:r>
                    <a:fld id="{3B667AC4-69AE-467A-8199-6703AB0F8A6B}" type="PERCENTAGE">
                      <a:rPr lang="en-US" sz="2400" baseline="0" dirty="0"/>
                      <a:pPr>
                        <a:defRPr sz="2400"/>
                      </a:pPr>
                      <a:t>[POSTOTAK]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53871392141895"/>
                      <c:h val="0.229243648196765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907-4AA3-9D9E-CC56D12D0EA2}"/>
                </c:ext>
              </c:extLst>
            </c:dLbl>
            <c:dLbl>
              <c:idx val="2"/>
              <c:layout>
                <c:manualLayout>
                  <c:x val="-3.1311801520465934E-2"/>
                  <c:y val="6.706875259931885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07-4AA3-9D9E-CC56D12D0EA2}"/>
                </c:ext>
              </c:extLst>
            </c:dLbl>
            <c:dLbl>
              <c:idx val="4"/>
              <c:layout>
                <c:manualLayout>
                  <c:x val="3.0178248258422788E-2"/>
                  <c:y val="-6.071796349778832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907-4AA3-9D9E-CC56D12D0E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1. Odlazak s nastave na upozorenje nastavnika uz neopravdani sat/e</c:v>
                </c:pt>
                <c:pt idx="1">
                  <c:v>2. Pedagoška mjera opomene razrednika, a u slučaju ponavljanja prekršaja kodeksa, sljedeća pedagoška mjera</c:v>
                </c:pt>
                <c:pt idx="2">
                  <c:v>3. Upućivanje na razgovor u pedagošku službu</c:v>
                </c:pt>
                <c:pt idx="3">
                  <c:v>4. Usmeno upozorenje (nastavnik, razrednik, stručni suradnik, voditelj, ravnatelj) uz pisanu zabilješku, kod ponavljanja prekršaja sljedeća mjera</c:v>
                </c:pt>
                <c:pt idx="4">
                  <c:v>5. Ostalo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11</c:v>
                </c:pt>
                <c:pt idx="3">
                  <c:v>30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07-4AA3-9D9E-CC56D12D0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179352167044679E-2"/>
          <c:y val="0.53363607932797574"/>
          <c:w val="0.9611908732617841"/>
          <c:h val="0.445683339073646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70111-0E09-4920-A4C7-FCA512F6E786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B184F-3D1A-4872-8BA6-D6DD3FC73B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033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B184F-3D1A-4872-8BA6-D6DD3FC73BC8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753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B184F-3D1A-4872-8BA6-D6DD3FC73BC8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5816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B184F-3D1A-4872-8BA6-D6DD3FC73BC8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875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787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825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14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086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090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9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5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786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916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045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313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E5B78-2C0D-4E46-AB3B-E9FCDA9812F8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D26D5-3CCB-429D-A69B-581AD8B414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76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Kvaliteta i </a:t>
            </a:r>
            <a:r>
              <a:rPr lang="hr-HR" dirty="0" err="1" smtClean="0"/>
              <a:t>samovrednovanje</a:t>
            </a:r>
            <a:r>
              <a:rPr lang="hr-HR" dirty="0" smtClean="0"/>
              <a:t> šk. godina 2015.-2016.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Srednja škola </a:t>
            </a:r>
            <a:r>
              <a:rPr lang="hr-HR" dirty="0" err="1" smtClean="0"/>
              <a:t>Bedekovčina</a:t>
            </a:r>
            <a:r>
              <a:rPr lang="hr-HR" dirty="0" smtClean="0"/>
              <a:t>,</a:t>
            </a:r>
          </a:p>
          <a:p>
            <a:r>
              <a:rPr lang="hr-HR" sz="3200" dirty="0" smtClean="0"/>
              <a:t>22. 8. 2016.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9316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555115"/>
          </a:xfrm>
        </p:spPr>
        <p:txBody>
          <a:bodyPr>
            <a:normAutofit fontScale="90000"/>
          </a:bodyPr>
          <a:lstStyle/>
          <a:p>
            <a:r>
              <a:rPr lang="hr-HR" dirty="0"/>
              <a:t>Ako se donese kodeks odijevanja u školi, učenici/e koji prekrše kodeks trebaju snositi sljedeće posljedice (izabrati jedan odgovor):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920239"/>
            <a:ext cx="5157787" cy="584835"/>
          </a:xfrm>
        </p:spPr>
        <p:txBody>
          <a:bodyPr/>
          <a:lstStyle/>
          <a:p>
            <a:r>
              <a:rPr lang="hr-HR" dirty="0" smtClean="0"/>
              <a:t>Odgovori pod Ostalo - učenici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147185"/>
          </a:xfrm>
        </p:spPr>
        <p:txBody>
          <a:bodyPr>
            <a:normAutofit/>
          </a:bodyPr>
          <a:lstStyle/>
          <a:p>
            <a:r>
              <a:rPr lang="hr-HR" sz="2400" dirty="0" err="1"/>
              <a:t>Nista</a:t>
            </a:r>
            <a:r>
              <a:rPr lang="hr-HR" sz="2400" dirty="0"/>
              <a:t> od toga </a:t>
            </a:r>
            <a:r>
              <a:rPr lang="hr-HR" sz="2400" dirty="0" smtClean="0"/>
              <a:t>x3</a:t>
            </a:r>
          </a:p>
          <a:p>
            <a:r>
              <a:rPr lang="hr-HR" sz="2400" dirty="0" err="1" smtClean="0"/>
              <a:t>Nek</a:t>
            </a:r>
            <a:r>
              <a:rPr lang="hr-HR" sz="2400" dirty="0" smtClean="0"/>
              <a:t> </a:t>
            </a:r>
            <a:r>
              <a:rPr lang="hr-HR" sz="2400" dirty="0"/>
              <a:t>se svi </a:t>
            </a:r>
            <a:r>
              <a:rPr lang="hr-HR" sz="2400" dirty="0" err="1"/>
              <a:t>oblace</a:t>
            </a:r>
            <a:r>
              <a:rPr lang="hr-HR" sz="2400" dirty="0"/>
              <a:t> </a:t>
            </a:r>
            <a:r>
              <a:rPr lang="hr-HR" sz="2400" dirty="0" err="1"/>
              <a:t>kak</a:t>
            </a:r>
            <a:r>
              <a:rPr lang="hr-HR" sz="2400" dirty="0"/>
              <a:t> </a:t>
            </a:r>
            <a:r>
              <a:rPr lang="hr-HR" sz="2400" dirty="0" err="1" smtClean="0"/>
              <a:t>hoceju</a:t>
            </a:r>
            <a:endParaRPr lang="hr-HR" sz="2400" dirty="0" smtClean="0"/>
          </a:p>
          <a:p>
            <a:r>
              <a:rPr lang="hr-HR" sz="2400" dirty="0" smtClean="0"/>
              <a:t>Usmeno </a:t>
            </a:r>
            <a:r>
              <a:rPr lang="hr-HR" sz="2400" dirty="0"/>
              <a:t>upozorenje profesora </a:t>
            </a:r>
            <a:endParaRPr lang="hr-HR" sz="220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920239"/>
            <a:ext cx="5183188" cy="584836"/>
          </a:xfrm>
        </p:spPr>
        <p:txBody>
          <a:bodyPr/>
          <a:lstStyle/>
          <a:p>
            <a:r>
              <a:rPr lang="hr-HR" dirty="0" smtClean="0"/>
              <a:t>Odgovori pod Ostalo - nastavnici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Udaljavanje s </a:t>
            </a:r>
            <a:r>
              <a:rPr lang="hr-HR" sz="2400" dirty="0" smtClean="0"/>
              <a:t>nastave</a:t>
            </a:r>
            <a:endParaRPr lang="hr-HR" sz="2400" dirty="0"/>
          </a:p>
          <a:p>
            <a:r>
              <a:rPr lang="pl-PL" sz="2400" dirty="0"/>
              <a:t>Ne znam, nisam za kodeks </a:t>
            </a:r>
            <a:endParaRPr lang="pl-PL" sz="2400" dirty="0" smtClean="0"/>
          </a:p>
          <a:p>
            <a:r>
              <a:rPr lang="hr-HR" sz="2400" dirty="0"/>
              <a:t>Izbacivanje iz škole </a:t>
            </a:r>
            <a:endParaRPr lang="hr-HR" sz="2400" dirty="0" smtClean="0"/>
          </a:p>
          <a:p>
            <a:r>
              <a:rPr lang="hr-HR" sz="2400" dirty="0"/>
              <a:t>P</a:t>
            </a:r>
            <a:r>
              <a:rPr lang="hr-HR" sz="2400" dirty="0" smtClean="0"/>
              <a:t>rvo </a:t>
            </a:r>
            <a:r>
              <a:rPr lang="hr-HR" sz="2400" dirty="0"/>
              <a:t>usmeno opomenuti, kod slijedećeg prekršaja, udaljiti s nastave i pismena opomena i </a:t>
            </a:r>
            <a:r>
              <a:rPr lang="hr-HR" sz="2400" dirty="0" smtClean="0"/>
              <a:t>tako </a:t>
            </a:r>
            <a:r>
              <a:rPr lang="hr-HR" sz="2400" dirty="0"/>
              <a:t>dalje kako slijedi pravilnikom, ako se osoba ne pridržava propisanog kodeksa 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955852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723" y="0"/>
            <a:ext cx="11697730" cy="1681163"/>
          </a:xfrm>
        </p:spPr>
        <p:txBody>
          <a:bodyPr>
            <a:normAutofit fontScale="90000"/>
          </a:bodyPr>
          <a:lstStyle/>
          <a:p>
            <a:r>
              <a:rPr lang="hr-HR" dirty="0"/>
              <a:t>Ako se donese kodeks odijevanja u školi, nastavnici/e koji prekrše kodeks trebaju snositi sljedeće posljedice (izabrati jedan odgovor):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8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61658532"/>
              </p:ext>
            </p:extLst>
          </p:nvPr>
        </p:nvGraphicFramePr>
        <p:xfrm>
          <a:off x="401123" y="1685924"/>
          <a:ext cx="5848865" cy="516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52143075"/>
              </p:ext>
            </p:extLst>
          </p:nvPr>
        </p:nvGraphicFramePr>
        <p:xfrm>
          <a:off x="5997575" y="1433384"/>
          <a:ext cx="5848865" cy="5412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03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555115"/>
          </a:xfrm>
        </p:spPr>
        <p:txBody>
          <a:bodyPr>
            <a:normAutofit fontScale="90000"/>
          </a:bodyPr>
          <a:lstStyle/>
          <a:p>
            <a:r>
              <a:rPr lang="hr-HR" dirty="0"/>
              <a:t>Ako se donese kodeks odijevanja u školi, nastavnici/e koji prekrše kodeks trebaju snositi sljedeće posljedice (izabrati jedan odgovor):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920239"/>
            <a:ext cx="5157787" cy="584835"/>
          </a:xfrm>
        </p:spPr>
        <p:txBody>
          <a:bodyPr/>
          <a:lstStyle/>
          <a:p>
            <a:r>
              <a:rPr lang="hr-HR" dirty="0" smtClean="0"/>
              <a:t>Odgovori pod Ostalo - učenici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147185"/>
          </a:xfrm>
        </p:spPr>
        <p:txBody>
          <a:bodyPr>
            <a:normAutofit/>
          </a:bodyPr>
          <a:lstStyle/>
          <a:p>
            <a:r>
              <a:rPr lang="hr-HR" sz="2200" dirty="0" smtClean="0"/>
              <a:t>Ništa </a:t>
            </a:r>
            <a:r>
              <a:rPr lang="hr-HR" sz="2200" dirty="0"/>
              <a:t>od toga </a:t>
            </a:r>
            <a:endParaRPr lang="hr-HR" sz="2200" dirty="0" smtClean="0"/>
          </a:p>
          <a:p>
            <a:r>
              <a:rPr lang="hr-HR" sz="2200" dirty="0" smtClean="0"/>
              <a:t>Odmah </a:t>
            </a:r>
            <a:r>
              <a:rPr lang="hr-HR" sz="2200" dirty="0"/>
              <a:t>otkaz </a:t>
            </a:r>
            <a:endParaRPr lang="hr-HR" sz="2200" dirty="0" smtClean="0"/>
          </a:p>
          <a:p>
            <a:r>
              <a:rPr lang="hr-HR" sz="2200" dirty="0" smtClean="0"/>
              <a:t>Ništa </a:t>
            </a:r>
            <a:r>
              <a:rPr lang="hr-HR" sz="2200" dirty="0"/>
              <a:t>od </a:t>
            </a:r>
            <a:r>
              <a:rPr lang="hr-HR" sz="2200" dirty="0" smtClean="0"/>
              <a:t>navedenog</a:t>
            </a:r>
            <a:endParaRPr lang="hr-HR" sz="220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920239"/>
            <a:ext cx="5183188" cy="584836"/>
          </a:xfrm>
        </p:spPr>
        <p:txBody>
          <a:bodyPr/>
          <a:lstStyle/>
          <a:p>
            <a:r>
              <a:rPr lang="hr-HR" dirty="0" smtClean="0"/>
              <a:t>Odgovori pod Ostalo - nastavnici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sz="2200" dirty="0" smtClean="0"/>
              <a:t>Prvo </a:t>
            </a:r>
            <a:r>
              <a:rPr lang="hr-HR" sz="2200" dirty="0"/>
              <a:t>usmeno opomenuti, kod slijedećeg prekršaja, udaljiti s nastave i pismena opomena i </a:t>
            </a:r>
            <a:r>
              <a:rPr lang="hr-HR" sz="2200" dirty="0" smtClean="0"/>
              <a:t>tako </a:t>
            </a:r>
            <a:r>
              <a:rPr lang="hr-HR" sz="2200" dirty="0"/>
              <a:t>dalje kako slijedi pravilnikom, ako se osoba ne pridržava propisanog </a:t>
            </a:r>
            <a:r>
              <a:rPr lang="hr-HR" sz="2200" dirty="0" smtClean="0"/>
              <a:t>kodeksa</a:t>
            </a:r>
          </a:p>
          <a:p>
            <a:r>
              <a:rPr lang="pl-PL" sz="2200" dirty="0"/>
              <a:t>Ne znam, nisam za kodeks </a:t>
            </a:r>
            <a:endParaRPr lang="pl-PL" sz="2200" dirty="0" smtClean="0"/>
          </a:p>
          <a:p>
            <a:r>
              <a:rPr lang="hr-HR" sz="2200" dirty="0"/>
              <a:t>Otkaz </a:t>
            </a:r>
          </a:p>
        </p:txBody>
      </p:sp>
    </p:spTree>
    <p:extLst>
      <p:ext uri="{BB962C8B-B14F-4D97-AF65-F5344CB8AC3E}">
        <p14:creationId xmlns:p14="http://schemas.microsoft.com/office/powerpoint/2010/main" val="4219540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723" y="0"/>
            <a:ext cx="11697730" cy="1681163"/>
          </a:xfrm>
        </p:spPr>
        <p:txBody>
          <a:bodyPr>
            <a:normAutofit fontScale="90000"/>
          </a:bodyPr>
          <a:lstStyle/>
          <a:p>
            <a:r>
              <a:rPr lang="hr-HR" dirty="0"/>
              <a:t>Mislim da bi uniforme riješile problem neprimjerenog odijevanja i razlika među učenicima i da bi ih trebalo uvesti u našoj školi.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graphicFrame>
        <p:nvGraphicFramePr>
          <p:cNvPr id="16" name="Rezervirano mjesto sadržaja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9637053"/>
              </p:ext>
            </p:extLst>
          </p:nvPr>
        </p:nvGraphicFramePr>
        <p:xfrm>
          <a:off x="6197600" y="1681162"/>
          <a:ext cx="5157788" cy="517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30261495"/>
              </p:ext>
            </p:extLst>
          </p:nvPr>
        </p:nvGraphicFramePr>
        <p:xfrm>
          <a:off x="914400" y="1681164"/>
          <a:ext cx="5183188" cy="5176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25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555115"/>
          </a:xfrm>
        </p:spPr>
        <p:txBody>
          <a:bodyPr>
            <a:normAutofit fontScale="90000"/>
          </a:bodyPr>
          <a:lstStyle/>
          <a:p>
            <a:r>
              <a:rPr lang="hr-HR" dirty="0"/>
              <a:t>Mislim da bi uniforme riješile problem neprimjerenog odijevanja i razlika među učenicima i da bi ih trebalo uvesti u našoj školi.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920239"/>
            <a:ext cx="5157787" cy="584835"/>
          </a:xfrm>
        </p:spPr>
        <p:txBody>
          <a:bodyPr/>
          <a:lstStyle/>
          <a:p>
            <a:r>
              <a:rPr lang="hr-HR" dirty="0" smtClean="0"/>
              <a:t>Odgovori pod Ostalo - učenici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147185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Možda </a:t>
            </a:r>
            <a:r>
              <a:rPr lang="hr-HR" dirty="0" smtClean="0"/>
              <a:t>x 2</a:t>
            </a:r>
          </a:p>
          <a:p>
            <a:r>
              <a:rPr lang="fi-FI" dirty="0"/>
              <a:t>Kod nekih da,kod nekih ne. </a:t>
            </a:r>
            <a:endParaRPr lang="hr-HR" dirty="0" smtClean="0"/>
          </a:p>
          <a:p>
            <a:r>
              <a:rPr lang="hr-HR" dirty="0"/>
              <a:t>Uniforme bi svakako riješile problem neprimjerenog odijevanja i razlika među učenicima, no mislim da ih ne bi trebalo uvesti. Svatko ima pravo na svoj stil odijevanja dok on ne smeta ostalim učenicima ili krši kodeks odijevanja. </a:t>
            </a:r>
            <a:endParaRPr lang="hr-HR" dirty="0" smtClean="0"/>
          </a:p>
          <a:p>
            <a:r>
              <a:rPr lang="hr-HR" dirty="0" smtClean="0"/>
              <a:t>Ne, izgubila </a:t>
            </a:r>
            <a:r>
              <a:rPr lang="hr-HR" dirty="0"/>
              <a:t>bi se posebnost pojedinca</a:t>
            </a:r>
            <a:r>
              <a:rPr lang="hr-HR" dirty="0" smtClean="0"/>
              <a:t>, škola </a:t>
            </a:r>
            <a:r>
              <a:rPr lang="hr-HR" dirty="0"/>
              <a:t>bi postala još više monotona i jednolična nego što je sad. </a:t>
            </a:r>
            <a:endParaRPr lang="hr-HR" dirty="0" smtClean="0"/>
          </a:p>
          <a:p>
            <a:r>
              <a:rPr lang="hr-HR" dirty="0"/>
              <a:t>O</a:t>
            </a:r>
            <a:r>
              <a:rPr lang="hr-HR" dirty="0" smtClean="0"/>
              <a:t>visi </a:t>
            </a:r>
            <a:r>
              <a:rPr lang="hr-HR" dirty="0"/>
              <a:t>o mnogo čimbenika 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920239"/>
            <a:ext cx="5183188" cy="584836"/>
          </a:xfrm>
        </p:spPr>
        <p:txBody>
          <a:bodyPr/>
          <a:lstStyle/>
          <a:p>
            <a:r>
              <a:rPr lang="hr-HR" dirty="0" smtClean="0"/>
              <a:t>Odgovori pod Ostalo - nastavnici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sz="2200" dirty="0"/>
              <a:t>možda ne klasične uniforme, ali recimo traperice i svi jednake majice s logom škole </a:t>
            </a:r>
            <a:endParaRPr lang="hr-HR" sz="22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7076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Analiza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Usporedba odgovora učenika i nastavnika gotovo u svim pitanjima pokazuje visok stupanj podudarnosti</a:t>
            </a:r>
          </a:p>
          <a:p>
            <a:r>
              <a:rPr lang="hr-HR" dirty="0" smtClean="0"/>
              <a:t>Osobita podudarnost vidljiva je u prvom i zadnjem pitanju – kod potrebe donošenja kodeksa odijevanja i podijeljenosti oko mišljenja o uvođenju uniformi u školi</a:t>
            </a:r>
          </a:p>
          <a:p>
            <a:r>
              <a:rPr lang="hr-HR" dirty="0" smtClean="0"/>
              <a:t>66% učenika i 88% nastavnika misli da je potrebno donijeti Kodeks odijevanja u školi</a:t>
            </a:r>
          </a:p>
          <a:p>
            <a:r>
              <a:rPr lang="hr-HR" dirty="0" smtClean="0"/>
              <a:t>Neznatno više učenika, 49%, misli da su potrebne uniforme u školi (48% nije za tu ideju) dok 46% nastavnika misli da je potrebno uvesti uniforme, a 52% njih nije za to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70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345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Kod kršenja kodeksa, učenici i nastavnici su gotovo složni kada su u pitanju učenici koji ga krše – 51% učenika i 50% nastavnika je za: </a:t>
            </a:r>
          </a:p>
          <a:p>
            <a:pPr marL="0" indent="0">
              <a:buNone/>
            </a:pPr>
            <a:r>
              <a:rPr lang="hr-HR" dirty="0" smtClean="0"/>
              <a:t>„Usmeno </a:t>
            </a:r>
            <a:r>
              <a:rPr lang="hr-HR" dirty="0"/>
              <a:t>upozorenje (nastavnik, razrednik, stručni suradnik, voditelj, ravnatelj) uz pisanu zabilješku, kod ponavljanja prekršaja sljedeća </a:t>
            </a:r>
            <a:r>
              <a:rPr lang="hr-HR" dirty="0" smtClean="0"/>
              <a:t>mjera”</a:t>
            </a:r>
          </a:p>
          <a:p>
            <a:r>
              <a:rPr lang="hr-HR" dirty="0"/>
              <a:t>Kod kršenja </a:t>
            </a:r>
            <a:r>
              <a:rPr lang="hr-HR" dirty="0" smtClean="0"/>
              <a:t>kodeksa od strane nastavnika, učenici su prema njima stroži - manji broj učenika, njih 40% je za:</a:t>
            </a:r>
          </a:p>
          <a:p>
            <a:pPr marL="0" indent="0">
              <a:buNone/>
            </a:pPr>
            <a:r>
              <a:rPr lang="hr-HR" dirty="0" smtClean="0"/>
              <a:t>„Usmeno </a:t>
            </a:r>
            <a:r>
              <a:rPr lang="hr-HR" dirty="0"/>
              <a:t>upozorenje (voditelj, ravnatelj, stručni suradnik) uz pisanu zabilješku, u slučaju ponavljanja prekršaja sljedeća mjera (Upozorenje, Upozorenje pred otkaz</a:t>
            </a:r>
            <a:r>
              <a:rPr lang="hr-HR" dirty="0" smtClean="0"/>
              <a:t>)”</a:t>
            </a:r>
          </a:p>
          <a:p>
            <a:pPr marL="0" indent="0">
              <a:buNone/>
            </a:pPr>
            <a:r>
              <a:rPr lang="hr-HR" dirty="0" smtClean="0"/>
              <a:t>dok je za tu opciju 55% nastavnika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800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Čak 19% učenika u odnosu na 3% nastavnika je za opciju:</a:t>
            </a:r>
          </a:p>
          <a:p>
            <a:pPr marL="0" indent="0">
              <a:buNone/>
            </a:pPr>
            <a:r>
              <a:rPr lang="hr-HR" dirty="0" smtClean="0"/>
              <a:t> „Upozorenje </a:t>
            </a:r>
            <a:r>
              <a:rPr lang="hr-HR" dirty="0"/>
              <a:t>pred otkaz (mjera kao što je opomena pred isključenje) u slučaju ponavljanja prekršaja </a:t>
            </a:r>
            <a:r>
              <a:rPr lang="hr-HR" dirty="0" smtClean="0"/>
              <a:t>kodeksa”</a:t>
            </a:r>
          </a:p>
          <a:p>
            <a:r>
              <a:rPr lang="hr-HR" dirty="0" smtClean="0"/>
              <a:t>Kod odjevnih predmeta i karakteristika izgleda postoje manje razlike kod mišljenja učenika i nastavnika, ali je generalno trend izbora određenih predmeta i karakteristika izgleda kao nepoželjnih, vrlo sličan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94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Provedena anketa među učenicima i nastavnicima pokazuje definitivnu potrebu donošenja Kodeksa odijevanja koji bi sadržavao sve navedene elemente kao neprimjerene te najčešće izabrane sankcije za nepoštivanje kodeksa, jednako i za učenike i za nastavnike</a:t>
            </a:r>
          </a:p>
          <a:p>
            <a:r>
              <a:rPr lang="hr-HR" dirty="0" smtClean="0"/>
              <a:t>Eventualno uvođenje uniformi za učenike, zbog neodlučnog rezultata, treba biti tema daljeg istraživanja i razmišljanja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60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Posjeti nastavi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Upitnik – pitanja i rezultati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129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Teme (po Godišnjem planu unaprjeđenja)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1. Kodeks odijevanja u školi (ispitati mišljenje učenika i nastavnika o potrebi uvođenja Kodeksa)</a:t>
            </a:r>
          </a:p>
          <a:p>
            <a:pPr marL="0" indent="0">
              <a:buNone/>
            </a:pPr>
            <a:r>
              <a:rPr lang="hr-HR" dirty="0" smtClean="0"/>
              <a:t>2. Posjeti nastavi (ispitati percepciju koristi/svrhe posjeta nastavi od strane nastavnika)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89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Kako ste se pripremali za sat za koji je najavljen posjet nastavi?</a:t>
            </a:r>
            <a:endParaRPr lang="hr-HR" dirty="0"/>
          </a:p>
        </p:txBody>
      </p:sp>
      <p:graphicFrame>
        <p:nvGraphicFramePr>
          <p:cNvPr id="22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540111"/>
              </p:ext>
            </p:extLst>
          </p:nvPr>
        </p:nvGraphicFramePr>
        <p:xfrm>
          <a:off x="838200" y="1825625"/>
          <a:ext cx="10515600" cy="484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9810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 li vaša priprema u pisanom obliku za taj sat...</a:t>
            </a:r>
            <a:endParaRPr lang="hr-HR" dirty="0"/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8817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2771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ste se osjećali tijekom tog sata?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372588"/>
              </p:ext>
            </p:extLst>
          </p:nvPr>
        </p:nvGraphicFramePr>
        <p:xfrm>
          <a:off x="838200" y="163739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avokutnik 4"/>
          <p:cNvSpPr/>
          <p:nvPr/>
        </p:nvSpPr>
        <p:spPr>
          <a:xfrm>
            <a:off x="5257800" y="59887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latin typeface="arial" panose="020B0604020202020204" pitchFamily="34" charset="0"/>
              </a:rPr>
              <a:t>U početku sam se osjećala malo nervozno jer je tehnika zakazala. Kasnije sam se osjećala sigurno i opušteno.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5856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ste se osjećali tijekom analize sata i razgovora nakon sata?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886892"/>
              </p:ext>
            </p:extLst>
          </p:nvPr>
        </p:nvGraphicFramePr>
        <p:xfrm>
          <a:off x="838200" y="1690688"/>
          <a:ext cx="10515600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7909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Kako ste doživjeli eventualne primjedbe i sugestije ravnatelja i pedagoginje nakon</a:t>
            </a:r>
            <a:br>
              <a:rPr lang="hr-HR" dirty="0"/>
            </a:br>
            <a:r>
              <a:rPr lang="hr-HR" dirty="0"/>
              <a:t>sata?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1668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6405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1" cy="1325563"/>
          </a:xfrm>
        </p:spPr>
        <p:txBody>
          <a:bodyPr>
            <a:noAutofit/>
          </a:bodyPr>
          <a:lstStyle/>
          <a:p>
            <a:r>
              <a:rPr lang="hr-HR" sz="3600" dirty="0"/>
              <a:t>Jesu li se izrečeni doživljaji vašeg sata od strane ravnatelja i pedagoginje </a:t>
            </a:r>
            <a:r>
              <a:rPr lang="hr-HR" sz="3600" dirty="0" smtClean="0"/>
              <a:t>poklapali s </a:t>
            </a:r>
            <a:r>
              <a:rPr lang="hr-HR" sz="3600" dirty="0"/>
              <a:t>vašim očekivanjima i vašim zadovoljstvom održanim satom?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419982"/>
              </p:ext>
            </p:extLst>
          </p:nvPr>
        </p:nvGraphicFramePr>
        <p:xfrm>
          <a:off x="838200" y="1825625"/>
          <a:ext cx="10515600" cy="4822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1462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Znate li što su ravnatelj i pedagoginja pratili na vašem satu?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817424"/>
              </p:ext>
            </p:extLst>
          </p:nvPr>
        </p:nvGraphicFramePr>
        <p:xfrm>
          <a:off x="838200" y="1825624"/>
          <a:ext cx="10515600" cy="4797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71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kojim ulogama vidite ravnatelja i pedagoginju kada posjećuju nastavu?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699665"/>
              </p:ext>
            </p:extLst>
          </p:nvPr>
        </p:nvGraphicFramePr>
        <p:xfrm>
          <a:off x="838200" y="1690688"/>
          <a:ext cx="10515600" cy="493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4240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Opišite ukratko kakav je utjecaj na vas tijekom tog sata imao posjet ravnatelja </a:t>
            </a:r>
            <a:r>
              <a:rPr lang="hr-HR" dirty="0" smtClean="0"/>
              <a:t>i pedagoginje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Nešto što se mora jednostavno odraditi. To je njihov posao.</a:t>
            </a:r>
          </a:p>
          <a:p>
            <a:r>
              <a:rPr lang="hr-HR" dirty="0"/>
              <a:t>Za vrijeme sata bila sam motivirana jer sam željela pokazati dobru suradnju s učenicima.</a:t>
            </a:r>
          </a:p>
          <a:p>
            <a:r>
              <a:rPr lang="hr-HR" dirty="0"/>
              <a:t>Moj rad bio je isti kao i bilo koji drugi sat.</a:t>
            </a:r>
          </a:p>
          <a:p>
            <a:r>
              <a:rPr lang="hr-HR" dirty="0"/>
              <a:t>Nije bilo nekog važnog utjecaja. Sve je bilo uobičajeno</a:t>
            </a:r>
            <a:r>
              <a:rPr lang="hr-HR" dirty="0" smtClean="0"/>
              <a:t>.</a:t>
            </a:r>
          </a:p>
          <a:p>
            <a:r>
              <a:rPr lang="hr-HR" dirty="0"/>
              <a:t>Poticajno</a:t>
            </a:r>
          </a:p>
          <a:p>
            <a:r>
              <a:rPr lang="pt-BR" dirty="0"/>
              <a:t>vrlo pozitivan i podržavam takve metode unaprijeđenja nastave</a:t>
            </a:r>
          </a:p>
          <a:p>
            <a:r>
              <a:rPr lang="hr-HR" dirty="0"/>
              <a:t>Vrlo pozitivno </a:t>
            </a:r>
            <a:r>
              <a:rPr lang="hr-HR" dirty="0" smtClean="0"/>
              <a:t>iskustvo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629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hr-HR" dirty="0"/>
              <a:t>Nakon sata sam dobio korisne savjete za daljnji rad, dakle pozitivan.</a:t>
            </a:r>
          </a:p>
          <a:p>
            <a:r>
              <a:rPr lang="hr-HR" dirty="0"/>
              <a:t>Na početku sata imala sam tremu jer sam se bojala </a:t>
            </a:r>
            <a:r>
              <a:rPr lang="hr-HR" dirty="0" err="1"/>
              <a:t>hoći</a:t>
            </a:r>
            <a:r>
              <a:rPr lang="hr-HR" dirty="0"/>
              <a:t> li možda nešto zaboraviti reći, kako</a:t>
            </a:r>
          </a:p>
          <a:p>
            <a:r>
              <a:rPr lang="hr-HR" dirty="0"/>
              <a:t>će učenici reagirati, ali kako je sat odmicao, opustila sam se jer sam vidjela da učenici dobro</a:t>
            </a:r>
          </a:p>
          <a:p>
            <a:r>
              <a:rPr lang="hr-HR" dirty="0"/>
              <a:t>reagiraju na moje upite.</a:t>
            </a:r>
          </a:p>
          <a:p>
            <a:r>
              <a:rPr lang="hr-HR" dirty="0"/>
              <a:t>Bila s nervozna</a:t>
            </a:r>
          </a:p>
          <a:p>
            <a:r>
              <a:rPr lang="it-IT" dirty="0" err="1"/>
              <a:t>Svi</a:t>
            </a:r>
            <a:r>
              <a:rPr lang="it-IT" dirty="0"/>
              <a:t> su </a:t>
            </a:r>
            <a:r>
              <a:rPr lang="it-IT" dirty="0" err="1"/>
              <a:t>sudjelovali</a:t>
            </a:r>
            <a:r>
              <a:rPr lang="it-IT" dirty="0"/>
              <a:t> u </a:t>
            </a:r>
            <a:r>
              <a:rPr lang="it-IT" dirty="0" err="1"/>
              <a:t>nastavi</a:t>
            </a:r>
            <a:r>
              <a:rPr lang="it-IT" dirty="0"/>
              <a:t> i to mi se </a:t>
            </a:r>
            <a:r>
              <a:rPr lang="it-IT" dirty="0" err="1"/>
              <a:t>svidjelo</a:t>
            </a:r>
            <a:r>
              <a:rPr lang="it-IT" dirty="0"/>
              <a:t>.</a:t>
            </a:r>
          </a:p>
          <a:p>
            <a:r>
              <a:rPr lang="hr-HR" dirty="0" err="1"/>
              <a:t>Djelomicno</a:t>
            </a:r>
            <a:r>
              <a:rPr lang="hr-HR" dirty="0"/>
              <a:t> stresan.</a:t>
            </a:r>
          </a:p>
          <a:p>
            <a:r>
              <a:rPr lang="hr-HR" dirty="0"/>
              <a:t>Gotovo nikakav. Možda sam bila malo opreznija u smislu da oni sve razumiju.</a:t>
            </a:r>
          </a:p>
        </p:txBody>
      </p:sp>
    </p:spTree>
    <p:extLst>
      <p:ext uri="{BB962C8B-B14F-4D97-AF65-F5344CB8AC3E}">
        <p14:creationId xmlns:p14="http://schemas.microsoft.com/office/powerpoint/2010/main" val="308341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Ispitanici: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1. Učenici i nastavnici</a:t>
            </a:r>
          </a:p>
          <a:p>
            <a:r>
              <a:rPr lang="hr-HR" dirty="0" smtClean="0"/>
              <a:t>Broj učenika – 188</a:t>
            </a:r>
          </a:p>
          <a:p>
            <a:r>
              <a:rPr lang="hr-HR" dirty="0" smtClean="0"/>
              <a:t>Broj nastavnika – 60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2. Nastavnici kojima je u prvom polugodištu 2015.-2016. posjećena nastava</a:t>
            </a:r>
          </a:p>
          <a:p>
            <a:r>
              <a:rPr lang="hr-HR" dirty="0" smtClean="0"/>
              <a:t>Broj nastavnika - 13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15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Opišite ukratko kakav je utjecaj na vas nakon tog sata imao posjet ravnatelja </a:t>
            </a:r>
            <a:r>
              <a:rPr lang="hr-HR" dirty="0" smtClean="0"/>
              <a:t>i pedagoginje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Bila sam zadovoljna posjetom. Ništa spektakularno.</a:t>
            </a:r>
          </a:p>
          <a:p>
            <a:r>
              <a:rPr lang="hr-HR" dirty="0"/>
              <a:t>Posjet me potaknuo da razmislim o sugestijama.</a:t>
            </a:r>
          </a:p>
          <a:p>
            <a:r>
              <a:rPr lang="hr-HR" dirty="0"/>
              <a:t>Nakon sata pratio me osjećaj dobro obavljenog posla.</a:t>
            </a:r>
          </a:p>
          <a:p>
            <a:r>
              <a:rPr lang="hr-HR" dirty="0"/>
              <a:t>Nakon sata sam dobila utjecaj da nastavim raditi kao dosad, a možda i bolje.</a:t>
            </a:r>
          </a:p>
          <a:p>
            <a:r>
              <a:rPr lang="hr-HR" dirty="0"/>
              <a:t>Olakšanje</a:t>
            </a:r>
          </a:p>
          <a:p>
            <a:r>
              <a:rPr lang="hr-HR" dirty="0"/>
              <a:t>osjećaj sigurnosti i zadovoljstva onime što radim</a:t>
            </a:r>
          </a:p>
          <a:p>
            <a:r>
              <a:rPr lang="hr-HR" dirty="0"/>
              <a:t>pozitivno</a:t>
            </a:r>
          </a:p>
          <a:p>
            <a:r>
              <a:rPr lang="hr-HR" dirty="0"/>
              <a:t>Pozitivan</a:t>
            </a:r>
          </a:p>
        </p:txBody>
      </p:sp>
    </p:spTree>
    <p:extLst>
      <p:ext uri="{BB962C8B-B14F-4D97-AF65-F5344CB8AC3E}">
        <p14:creationId xmlns:p14="http://schemas.microsoft.com/office/powerpoint/2010/main" val="1150668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41405"/>
            <a:ext cx="10515600" cy="5435558"/>
          </a:xfrm>
        </p:spPr>
        <p:txBody>
          <a:bodyPr>
            <a:normAutofit/>
          </a:bodyPr>
          <a:lstStyle/>
          <a:p>
            <a:r>
              <a:rPr lang="hr-HR" dirty="0"/>
              <a:t>Bilo mi je veoma drago što su došli, smatram to izuzetno korisnim jer mi njihovo </a:t>
            </a:r>
            <a:r>
              <a:rPr lang="hr-HR" dirty="0" smtClean="0"/>
              <a:t>mišljenje puno </a:t>
            </a:r>
            <a:r>
              <a:rPr lang="hr-HR" dirty="0"/>
              <a:t>znači u tom smislu da dobijem povratnu informaciju o svom načinu rada. </a:t>
            </a:r>
            <a:r>
              <a:rPr lang="hr-HR" dirty="0" smtClean="0"/>
              <a:t>Također, smatram </a:t>
            </a:r>
            <a:r>
              <a:rPr lang="hr-HR" dirty="0"/>
              <a:t>izuzetno korisnim kada netko drugi ima uvid u moj rad jer mi uvijek može </a:t>
            </a:r>
            <a:r>
              <a:rPr lang="hr-HR" dirty="0" smtClean="0"/>
              <a:t>dati korisne primjedbe </a:t>
            </a:r>
            <a:r>
              <a:rPr lang="hr-HR" dirty="0"/>
              <a:t>i savjete...</a:t>
            </a:r>
          </a:p>
          <a:p>
            <a:r>
              <a:rPr lang="hr-HR" dirty="0"/>
              <a:t>Dobronamjerni savjeti, pozitivno</a:t>
            </a:r>
          </a:p>
          <a:p>
            <a:r>
              <a:rPr lang="hr-HR" dirty="0"/>
              <a:t>Uvijek se </a:t>
            </a:r>
            <a:r>
              <a:rPr lang="hr-HR" dirty="0" smtClean="0"/>
              <a:t>može </a:t>
            </a:r>
            <a:r>
              <a:rPr lang="hr-HR" dirty="0"/>
              <a:t>bolje. Hvala na osvrtu i sugestijama.</a:t>
            </a:r>
          </a:p>
          <a:p>
            <a:r>
              <a:rPr lang="hr-HR" dirty="0"/>
              <a:t>U potpunosti pozitivan.</a:t>
            </a:r>
          </a:p>
          <a:p>
            <a:r>
              <a:rPr lang="hr-HR" dirty="0"/>
              <a:t>Pozitivan. Drago mi je da su bili i da sam dobila dodatne savjete.</a:t>
            </a:r>
          </a:p>
        </p:txBody>
      </p:sp>
    </p:spTree>
    <p:extLst>
      <p:ext uri="{BB962C8B-B14F-4D97-AF65-F5344CB8AC3E}">
        <p14:creationId xmlns:p14="http://schemas.microsoft.com/office/powerpoint/2010/main" val="1946180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Procijenite korist za nastavnika od posjeta nastavi ravnatelja i pedagoginje</a:t>
            </a:r>
          </a:p>
        </p:txBody>
      </p:sp>
      <p:graphicFrame>
        <p:nvGraphicFramePr>
          <p:cNvPr id="4" name="Rezervirano mjesto sadržaja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4179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0942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 odgovora 13 ispitanika zaključuje se da su posjeti nastavi od strane stručne službe i ravnatelja prihvaćeni i poželjni kao oblik supervizije, da su koristili ovim nastavnicima kao potvrda njihovog rada i zbog dobivanja novih ideja i sugestija koje mogu koristiti u daljem radu</a:t>
            </a:r>
          </a:p>
          <a:p>
            <a:r>
              <a:rPr lang="hr-HR" dirty="0" smtClean="0"/>
              <a:t>Ispitanici su bili ciljani – nastavnici kojima je posjećena nastava tijekom prvog polugodišta </a:t>
            </a:r>
            <a:r>
              <a:rPr lang="hr-HR" dirty="0" err="1" smtClean="0"/>
              <a:t>šk.godine</a:t>
            </a:r>
            <a:r>
              <a:rPr lang="hr-HR" dirty="0" smtClean="0"/>
              <a:t> 2015./16. (različitog staža u školstvu, različitih struka i programa u </a:t>
            </a:r>
            <a:r>
              <a:rPr lang="hr-HR" smtClean="0"/>
              <a:t>kojima predaju)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683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Upitnik o potrebi uvođenja Kodeksa odijevanja – pitanja i rezultati</a:t>
            </a:r>
          </a:p>
        </p:txBody>
      </p:sp>
    </p:spTree>
    <p:extLst>
      <p:ext uri="{BB962C8B-B14F-4D97-AF65-F5344CB8AC3E}">
        <p14:creationId xmlns:p14="http://schemas.microsoft.com/office/powerpoint/2010/main" val="105481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723" y="365125"/>
            <a:ext cx="11697730" cy="1316038"/>
          </a:xfrm>
        </p:spPr>
        <p:txBody>
          <a:bodyPr>
            <a:normAutofit fontScale="90000"/>
          </a:bodyPr>
          <a:lstStyle/>
          <a:p>
            <a:r>
              <a:rPr lang="hr-HR" dirty="0"/>
              <a:t>Mislim da je u školi potreban kodeks odijevanja dogovor</a:t>
            </a:r>
            <a:br>
              <a:rPr lang="hr-HR" dirty="0"/>
            </a:br>
            <a:r>
              <a:rPr lang="pl-PL" dirty="0"/>
              <a:t>o odjeći koja je primjerena za školu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graphicFrame>
        <p:nvGraphicFramePr>
          <p:cNvPr id="16" name="Rezervirano mjesto sadržaja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4083798"/>
              </p:ext>
            </p:extLst>
          </p:nvPr>
        </p:nvGraphicFramePr>
        <p:xfrm>
          <a:off x="6197600" y="2505075"/>
          <a:ext cx="5157788" cy="368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97640687"/>
              </p:ext>
            </p:extLst>
          </p:nvPr>
        </p:nvGraphicFramePr>
        <p:xfrm>
          <a:off x="9144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18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707" y="365125"/>
            <a:ext cx="11640065" cy="1325563"/>
          </a:xfrm>
        </p:spPr>
        <p:txBody>
          <a:bodyPr>
            <a:noAutofit/>
          </a:bodyPr>
          <a:lstStyle/>
          <a:p>
            <a:r>
              <a:rPr lang="hr-HR" sz="3200" dirty="0"/>
              <a:t>Mislim da sljedeći odjevni predmeti i karakteristike izgleda nisu primjereni za školu (moguće više odgovora </a:t>
            </a:r>
            <a:r>
              <a:rPr lang="hr-HR" sz="3200" dirty="0" smtClean="0"/>
              <a:t>označite sve </a:t>
            </a:r>
            <a:r>
              <a:rPr lang="hr-HR" sz="3200" dirty="0"/>
              <a:t>što</a:t>
            </a:r>
            <a:br>
              <a:rPr lang="hr-HR" sz="3200" dirty="0"/>
            </a:br>
            <a:r>
              <a:rPr lang="hr-HR" sz="3200" dirty="0"/>
              <a:t>smatrate neprimjerenim):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744064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12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15118936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93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707" y="365125"/>
            <a:ext cx="11640065" cy="1325563"/>
          </a:xfrm>
        </p:spPr>
        <p:txBody>
          <a:bodyPr>
            <a:noAutofit/>
          </a:bodyPr>
          <a:lstStyle/>
          <a:p>
            <a:r>
              <a:rPr lang="hr-HR" sz="3200" dirty="0"/>
              <a:t>Mislim da sljedeći odjevni predmeti i karakteristike izgleda nisu primjereni za školu (moguće više odgovora </a:t>
            </a:r>
            <a:r>
              <a:rPr lang="hr-HR" sz="3200" dirty="0" smtClean="0"/>
              <a:t>označite sve </a:t>
            </a:r>
            <a:r>
              <a:rPr lang="hr-HR" sz="3200" dirty="0"/>
              <a:t>što</a:t>
            </a:r>
            <a:br>
              <a:rPr lang="hr-HR" sz="3200" dirty="0"/>
            </a:br>
            <a:r>
              <a:rPr lang="hr-HR" sz="3200" dirty="0"/>
              <a:t>smatrate neprimjerenim):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9567428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7" name="Rezervirano mjesto sadržaja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080740"/>
              </p:ext>
            </p:extLst>
          </p:nvPr>
        </p:nvGraphicFramePr>
        <p:xfrm>
          <a:off x="6331015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029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707" y="365125"/>
            <a:ext cx="11640065" cy="1325563"/>
          </a:xfrm>
        </p:spPr>
        <p:txBody>
          <a:bodyPr>
            <a:noAutofit/>
          </a:bodyPr>
          <a:lstStyle/>
          <a:p>
            <a:r>
              <a:rPr lang="hr-HR" sz="3200" dirty="0"/>
              <a:t>Mislim da sljedeći odjevni predmeti i karakteristike izgleda nisu primjereni za školu (moguće više odgovora </a:t>
            </a:r>
            <a:r>
              <a:rPr lang="hr-HR" sz="3200" dirty="0" smtClean="0"/>
              <a:t>označite sve </a:t>
            </a:r>
            <a:r>
              <a:rPr lang="hr-HR" sz="3200" dirty="0"/>
              <a:t>što</a:t>
            </a:r>
            <a:br>
              <a:rPr lang="hr-HR" sz="3200" dirty="0"/>
            </a:br>
            <a:r>
              <a:rPr lang="hr-HR" sz="3200" dirty="0"/>
              <a:t>smatrate neprimjerenim):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5351706"/>
              </p:ext>
            </p:extLst>
          </p:nvPr>
        </p:nvGraphicFramePr>
        <p:xfrm>
          <a:off x="6197601" y="2617058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8" name="Rezervirano mjesto sadržaja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2177300"/>
              </p:ext>
            </p:extLst>
          </p:nvPr>
        </p:nvGraphicFramePr>
        <p:xfrm>
          <a:off x="992188" y="26574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94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723" y="0"/>
            <a:ext cx="11697730" cy="1681163"/>
          </a:xfrm>
        </p:spPr>
        <p:txBody>
          <a:bodyPr>
            <a:normAutofit fontScale="90000"/>
          </a:bodyPr>
          <a:lstStyle/>
          <a:p>
            <a:r>
              <a:rPr lang="hr-HR" dirty="0"/>
              <a:t>Ako se donese kodeks odijevanja u školi, učenici/e koji prekrše kodeks trebaju snositi sljedeće posljedice (izabrati jedan odgovor):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Nastavnici</a:t>
            </a:r>
            <a:endParaRPr lang="hr-HR" dirty="0"/>
          </a:p>
        </p:txBody>
      </p:sp>
      <p:graphicFrame>
        <p:nvGraphicFramePr>
          <p:cNvPr id="11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04631870"/>
              </p:ext>
            </p:extLst>
          </p:nvPr>
        </p:nvGraphicFramePr>
        <p:xfrm>
          <a:off x="6249988" y="1833561"/>
          <a:ext cx="5848865" cy="517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Rezervirano mjesto sadržaja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36253768"/>
              </p:ext>
            </p:extLst>
          </p:nvPr>
        </p:nvGraphicFramePr>
        <p:xfrm>
          <a:off x="401123" y="1833562"/>
          <a:ext cx="5848865" cy="517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27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TM03457444[[fn=Temeljno]]</Template>
  <TotalTime>254</TotalTime>
  <Words>1449</Words>
  <Application>Microsoft Office PowerPoint</Application>
  <PresentationFormat>Široki zaslon</PresentationFormat>
  <Paragraphs>160</Paragraphs>
  <Slides>33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38" baseType="lpstr">
      <vt:lpstr>Arial</vt:lpstr>
      <vt:lpstr>Arial</vt:lpstr>
      <vt:lpstr>Calibri</vt:lpstr>
      <vt:lpstr>Calibri Light</vt:lpstr>
      <vt:lpstr>Tema sustava Office</vt:lpstr>
      <vt:lpstr>Kvaliteta i samovrednovanje šk. godina 2015.-2016.</vt:lpstr>
      <vt:lpstr>Teme (po Godišnjem planu unaprjeđenja)</vt:lpstr>
      <vt:lpstr>Ispitanici:</vt:lpstr>
      <vt:lpstr>Upitnik o potrebi uvođenja Kodeksa odijevanja – pitanja i rezultati</vt:lpstr>
      <vt:lpstr>Mislim da je u školi potreban kodeks odijevanja dogovor o odjeći koja je primjerena za školu</vt:lpstr>
      <vt:lpstr>Mislim da sljedeći odjevni predmeti i karakteristike izgleda nisu primjereni za školu (moguće više odgovora označite sve što smatrate neprimjerenim):</vt:lpstr>
      <vt:lpstr>Mislim da sljedeći odjevni predmeti i karakteristike izgleda nisu primjereni za školu (moguće više odgovora označite sve što smatrate neprimjerenim):</vt:lpstr>
      <vt:lpstr>Mislim da sljedeći odjevni predmeti i karakteristike izgleda nisu primjereni za školu (moguće više odgovora označite sve što smatrate neprimjerenim):</vt:lpstr>
      <vt:lpstr>Ako se donese kodeks odijevanja u školi, učenici/e koji prekrše kodeks trebaju snositi sljedeće posljedice (izabrati jedan odgovor):</vt:lpstr>
      <vt:lpstr>Ako se donese kodeks odijevanja u školi, učenici/e koji prekrše kodeks trebaju snositi sljedeće posljedice (izabrati jedan odgovor):</vt:lpstr>
      <vt:lpstr>Ako se donese kodeks odijevanja u školi, nastavnici/e koji prekrše kodeks trebaju snositi sljedeće posljedice (izabrati jedan odgovor):</vt:lpstr>
      <vt:lpstr>Ako se donese kodeks odijevanja u školi, nastavnici/e koji prekrše kodeks trebaju snositi sljedeće posljedice (izabrati jedan odgovor):</vt:lpstr>
      <vt:lpstr>Mislim da bi uniforme riješile problem neprimjerenog odijevanja i razlika među učenicima i da bi ih trebalo uvesti u našoj školi.</vt:lpstr>
      <vt:lpstr>Mislim da bi uniforme riješile problem neprimjerenog odijevanja i razlika među učenicima i da bi ih trebalo uvesti u našoj školi.</vt:lpstr>
      <vt:lpstr>Analiza</vt:lpstr>
      <vt:lpstr>PowerPoint prezentacija</vt:lpstr>
      <vt:lpstr>PowerPoint prezentacija</vt:lpstr>
      <vt:lpstr>Zaključak</vt:lpstr>
      <vt:lpstr>Posjeti nastavi</vt:lpstr>
      <vt:lpstr>Kako ste se pripremali za sat za koji je najavljen posjet nastavi?</vt:lpstr>
      <vt:lpstr>Je li vaša priprema u pisanom obliku za taj sat...</vt:lpstr>
      <vt:lpstr>Kako ste se osjećali tijekom tog sata?</vt:lpstr>
      <vt:lpstr>Kako ste se osjećali tijekom analize sata i razgovora nakon sata?</vt:lpstr>
      <vt:lpstr>Kako ste doživjeli eventualne primjedbe i sugestije ravnatelja i pedagoginje nakon sata?</vt:lpstr>
      <vt:lpstr>Jesu li se izrečeni doživljaji vašeg sata od strane ravnatelja i pedagoginje poklapali s vašim očekivanjima i vašim zadovoljstvom održanim satom?</vt:lpstr>
      <vt:lpstr>Znate li što su ravnatelj i pedagoginja pratili na vašem satu?</vt:lpstr>
      <vt:lpstr>U kojim ulogama vidite ravnatelja i pedagoginju kada posjećuju nastavu?</vt:lpstr>
      <vt:lpstr>Opišite ukratko kakav je utjecaj na vas tijekom tog sata imao posjet ravnatelja i pedagoginje</vt:lpstr>
      <vt:lpstr>PowerPoint prezentacija</vt:lpstr>
      <vt:lpstr>Opišite ukratko kakav je utjecaj na vas nakon tog sata imao posjet ravnatelja i pedagoginje</vt:lpstr>
      <vt:lpstr>PowerPoint prezentacija</vt:lpstr>
      <vt:lpstr>Procijenite korist za nastavnika od posjeta nastavi ravnatelja i pedagoginje</vt:lpstr>
      <vt:lpstr>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Tanja</dc:creator>
  <cp:lastModifiedBy>PROFESOR</cp:lastModifiedBy>
  <cp:revision>30</cp:revision>
  <dcterms:created xsi:type="dcterms:W3CDTF">2016-08-07T11:33:38Z</dcterms:created>
  <dcterms:modified xsi:type="dcterms:W3CDTF">2020-01-28T09:03:08Z</dcterms:modified>
</cp:coreProperties>
</file>