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66" r:id="rId21"/>
    <p:sldId id="279" r:id="rId22"/>
    <p:sldId id="278" r:id="rId23"/>
    <p:sldId id="280" r:id="rId24"/>
    <p:sldId id="281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 dirty="0"/>
              <a:t>B</a:t>
            </a:r>
            <a:r>
              <a:rPr lang="en-US" b="1" dirty="0" err="1"/>
              <a:t>roj</a:t>
            </a:r>
            <a:r>
              <a:rPr lang="en-US" b="1" dirty="0"/>
              <a:t> </a:t>
            </a:r>
            <a:r>
              <a:rPr lang="en-US" b="1" dirty="0" err="1"/>
              <a:t>učenika</a:t>
            </a:r>
            <a:endParaRPr lang="en-US" b="1" dirty="0"/>
          </a:p>
        </c:rich>
      </c:tx>
      <c:layout>
        <c:manualLayout>
          <c:xMode val="edge"/>
          <c:yMode val="edge"/>
          <c:x val="0.6236294124374191"/>
          <c:y val="5.6444347509393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4.9892468677730055E-2"/>
          <c:y val="3.2069475432313976E-2"/>
          <c:w val="0.93621903914358207"/>
          <c:h val="0.7827528854702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broj učenika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1.d</c:v>
                </c:pt>
                <c:pt idx="1">
                  <c:v>1.g</c:v>
                </c:pt>
                <c:pt idx="2">
                  <c:v>1.a</c:v>
                </c:pt>
                <c:pt idx="3">
                  <c:v>1.b</c:v>
                </c:pt>
                <c:pt idx="4">
                  <c:v>3.a</c:v>
                </c:pt>
                <c:pt idx="5">
                  <c:v>3.c</c:v>
                </c:pt>
                <c:pt idx="6">
                  <c:v>3.d</c:v>
                </c:pt>
                <c:pt idx="7">
                  <c:v>3.g</c:v>
                </c:pt>
                <c:pt idx="8">
                  <c:v>4.g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16</c:v>
                </c:pt>
                <c:pt idx="1">
                  <c:v>11</c:v>
                </c:pt>
                <c:pt idx="2">
                  <c:v>15</c:v>
                </c:pt>
                <c:pt idx="3">
                  <c:v>22</c:v>
                </c:pt>
                <c:pt idx="4">
                  <c:v>12</c:v>
                </c:pt>
                <c:pt idx="5">
                  <c:v>7</c:v>
                </c:pt>
                <c:pt idx="6">
                  <c:v>11</c:v>
                </c:pt>
                <c:pt idx="7">
                  <c:v>13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2-45A9-BD2B-CD200E5DF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1197376"/>
        <c:axId val="721194880"/>
      </c:barChart>
      <c:catAx>
        <c:axId val="72119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21194880"/>
        <c:crosses val="autoZero"/>
        <c:auto val="1"/>
        <c:lblAlgn val="ctr"/>
        <c:lblOffset val="100"/>
        <c:noMultiLvlLbl val="0"/>
      </c:catAx>
      <c:valAx>
        <c:axId val="72119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21197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Jeste  li upoznati s nekom od kampanja za promociju </a:t>
            </a:r>
          </a:p>
          <a:p>
            <a:pPr>
              <a:defRPr/>
            </a:pPr>
            <a:r>
              <a:rPr lang="hr-HR" b="1" dirty="0"/>
              <a:t>ranog otkrivanja tumora testisa?</a:t>
            </a:r>
            <a:endParaRPr lang="en-US" b="1" dirty="0"/>
          </a:p>
        </c:rich>
      </c:tx>
      <c:layout>
        <c:manualLayout>
          <c:xMode val="edge"/>
          <c:yMode val="edge"/>
          <c:x val="0.13163171639642446"/>
          <c:y val="2.48024288803778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487620344433193E-2"/>
          <c:y val="0.17101299124859967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0.16</c:v>
                </c:pt>
                <c:pt idx="1">
                  <c:v>0.06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0.84</c:v>
                </c:pt>
                <c:pt idx="1">
                  <c:v>0.94</c:v>
                </c:pt>
                <c:pt idx="2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1" algn="ctr" rtl="0">
              <a:defRPr sz="2200" b="0" i="0" u="none" strike="noStrike" kern="1200" cap="none" spc="0" normalizeH="0" baseline="0">
                <a:solidFill>
                  <a:prstClr val="black">
                    <a:lumMod val="65000"/>
                    <a:lumOff val="35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Znate  li kako učiniti </a:t>
            </a:r>
            <a:r>
              <a:rPr lang="hr-HR" b="1" dirty="0" err="1"/>
              <a:t>samopregled</a:t>
            </a:r>
            <a:r>
              <a:rPr lang="hr-HR" b="1" dirty="0"/>
              <a:t> testisa?</a:t>
            </a:r>
            <a:endParaRPr lang="en-US" b="1" dirty="0"/>
          </a:p>
        </c:rich>
      </c:tx>
      <c:layout>
        <c:manualLayout>
          <c:xMode val="edge"/>
          <c:yMode val="edge"/>
          <c:x val="0.23700321462796436"/>
          <c:y val="2.1702125270330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lvl="1" algn="ctr" rtl="0">
            <a:defRPr sz="2200" b="0" i="0" u="none" strike="noStrike" kern="1200" cap="none" spc="0" normalizeH="0" baseline="0">
              <a:solidFill>
                <a:prstClr val="black">
                  <a:lumMod val="65000"/>
                  <a:lumOff val="35000"/>
                </a:prst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487620344433193E-2"/>
          <c:y val="0.17101299124859967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</c:v>
                </c:pt>
                <c:pt idx="1">
                  <c:v>0.27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0.37</c:v>
                </c:pt>
                <c:pt idx="1">
                  <c:v>0.4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NISAM SIGURAN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0.33</c:v>
                </c:pt>
                <c:pt idx="1">
                  <c:v>0.33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E8-48CC-9EC2-450B4A1F1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Kakav</a:t>
            </a:r>
            <a:r>
              <a:rPr lang="hr-HR" b="1" baseline="0" dirty="0"/>
              <a:t> nalaz </a:t>
            </a:r>
            <a:r>
              <a:rPr lang="hr-HR" b="1" baseline="0" dirty="0" err="1"/>
              <a:t>samopregleda</a:t>
            </a:r>
            <a:r>
              <a:rPr lang="hr-HR" b="1" baseline="0" dirty="0"/>
              <a:t> testisa bi upućivao da je možda prisutan tumor testisa?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6.4195922289746632E-2"/>
          <c:y val="0.18766110084503249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pravilan ili nepravilan tvrdi čvor u području testisa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0.17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crvena koža iznad testisa+temperatura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0.03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nepipanje jednog testisa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0.08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2-4342-B9E5-62EFF702E83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znam točan odgovor na ovo pitanje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0.72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C2-4342-B9E5-62EFF702E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Pušite</a:t>
            </a:r>
            <a:r>
              <a:rPr lang="hr-HR" b="1" baseline="0" dirty="0"/>
              <a:t> li</a:t>
            </a:r>
            <a:r>
              <a:rPr lang="hr-HR" b="1" dirty="0"/>
              <a:t>?</a:t>
            </a:r>
            <a:endParaRPr lang="en-US" b="1" dirty="0"/>
          </a:p>
        </c:rich>
      </c:tx>
      <c:layout>
        <c:manualLayout>
          <c:xMode val="edge"/>
          <c:yMode val="edge"/>
          <c:x val="0.41817180541687804"/>
          <c:y val="2.1702125270330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0.45</c:v>
                </c:pt>
                <c:pt idx="1">
                  <c:v>0.44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0.56000000000000005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Konzumirate li alkohol?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REDOVITO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0.24</c:v>
                </c:pt>
                <c:pt idx="1">
                  <c:v>0.18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0.55000000000000004</c:v>
                </c:pt>
                <c:pt idx="2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NIKADA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0.19</c:v>
                </c:pt>
                <c:pt idx="1">
                  <c:v>0.27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0-47C4-BDA9-BB68D3375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Konzumirate</a:t>
            </a:r>
            <a:r>
              <a:rPr lang="hr-HR" b="1" baseline="0" dirty="0"/>
              <a:t>  li opojna sredstva</a:t>
            </a:r>
            <a:r>
              <a:rPr lang="hr-HR" b="1" dirty="0"/>
              <a:t>?</a:t>
            </a:r>
            <a:endParaRPr lang="en-US" b="1" dirty="0"/>
          </a:p>
        </c:rich>
      </c:tx>
      <c:layout>
        <c:manualLayout>
          <c:xMode val="edge"/>
          <c:yMode val="edge"/>
          <c:x val="0.23321912931098793"/>
          <c:y val="1.8601821660283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0.11</c:v>
                </c:pt>
                <c:pt idx="1">
                  <c:v>0.13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0.89</c:v>
                </c:pt>
                <c:pt idx="1">
                  <c:v>0.87</c:v>
                </c:pt>
                <c:pt idx="2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Hranite li</a:t>
            </a:r>
            <a:r>
              <a:rPr lang="hr-HR" b="1" baseline="0" dirty="0"/>
              <a:t> se zdravo i raznovrsno</a:t>
            </a:r>
            <a:r>
              <a:rPr lang="hr-HR" b="1" dirty="0"/>
              <a:t>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7.9499021663409303E-2"/>
          <c:y val="0.17721359846869414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POVREMENO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0.39</c:v>
                </c:pt>
                <c:pt idx="1">
                  <c:v>0.35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B-444A-AD07-328BE4522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Jeste</a:t>
            </a:r>
            <a:r>
              <a:rPr lang="hr-HR" b="1" baseline="0" dirty="0"/>
              <a:t> </a:t>
            </a:r>
            <a:r>
              <a:rPr lang="hr-HR" b="1" dirty="0"/>
              <a:t>li negdje čuli za tumor testisa?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487620344433193E-2"/>
          <c:y val="0.17101299124859967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0.61</c:v>
                </c:pt>
                <c:pt idx="1">
                  <c:v>0.62</c:v>
                </c:pt>
                <c:pt idx="2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0.39</c:v>
                </c:pt>
                <c:pt idx="1">
                  <c:v>0.38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Je</a:t>
            </a:r>
            <a:r>
              <a:rPr lang="hr-HR" b="1" baseline="0" dirty="0"/>
              <a:t> </a:t>
            </a:r>
            <a:r>
              <a:rPr lang="hr-HR" b="1" dirty="0"/>
              <a:t>li netko u obitelji bolovao od tumora testisa?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487620344433193E-2"/>
          <c:y val="0.17101299124859967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0.03</c:v>
                </c:pt>
                <c:pt idx="1">
                  <c:v>0.02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0.97</c:v>
                </c:pt>
                <c:pt idx="1">
                  <c:v>0.98</c:v>
                </c:pt>
                <c:pt idx="2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Jeste  li nekada sami izvršili </a:t>
            </a:r>
            <a:r>
              <a:rPr lang="hr-HR" b="1" dirty="0" err="1"/>
              <a:t>samopregled</a:t>
            </a:r>
            <a:r>
              <a:rPr lang="hr-HR" b="1" dirty="0"/>
              <a:t> testisa?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487620344433193E-2"/>
          <c:y val="0.17101299124859967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</c:v>
                </c:pt>
                <c:pt idx="1">
                  <c:v>0.27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</c:v>
                </c:pt>
                <c:pt idx="1">
                  <c:v>0.73</c:v>
                </c:pt>
                <c:pt idx="2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hr-HR" b="1" dirty="0"/>
              <a:t>Smatrate li  da bi trebalo posjetiti liječnika </a:t>
            </a:r>
          </a:p>
          <a:p>
            <a:pPr>
              <a:defRPr/>
            </a:pPr>
            <a:r>
              <a:rPr lang="hr-HR" b="1" dirty="0"/>
              <a:t>za preventivan(kontrolni) pregled testisa?</a:t>
            </a:r>
            <a:endParaRPr lang="en-US" b="1" dirty="0"/>
          </a:p>
        </c:rich>
      </c:tx>
      <c:layout>
        <c:manualLayout>
          <c:xMode val="edge"/>
          <c:yMode val="edge"/>
          <c:x val="0.21798421197873827"/>
          <c:y val="3.10285647145472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8.487620344433193E-2"/>
          <c:y val="0.17101299124859967"/>
          <c:w val="0.90078464513987444"/>
          <c:h val="0.6796431867898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0.49</c:v>
                </c:pt>
                <c:pt idx="1">
                  <c:v>0.52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93-4BC3-857E-30AE3F4229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Sveukupno</c:v>
                </c:pt>
                <c:pt idx="1">
                  <c:v>Prvi razredi</c:v>
                </c:pt>
                <c:pt idx="2">
                  <c:v>Završni razredi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0.51</c:v>
                </c:pt>
                <c:pt idx="1">
                  <c:v>0.48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93-4BC3-857E-30AE3F422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14896912"/>
        <c:axId val="714898160"/>
      </c:barChart>
      <c:catAx>
        <c:axId val="7148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8160"/>
        <c:crosses val="autoZero"/>
        <c:auto val="1"/>
        <c:lblAlgn val="ctr"/>
        <c:lblOffset val="100"/>
        <c:noMultiLvlLbl val="0"/>
      </c:catAx>
      <c:valAx>
        <c:axId val="71489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148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2FF230-DF66-4881-BCB6-472F9E53E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57C0BBE-F1FC-4B58-9212-405009E5E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893514-EC50-486F-BEF9-F122496A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079D7C-B7E5-47C4-91EB-DF98A701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14B5D7B-A2E2-4C93-BF1B-F82EE7EB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487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FBFC27-F78E-422F-B2AD-BDBA0F79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EADC39F3-9419-41F6-BB92-542760705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3643382-3ACC-4C7E-8FFC-68AB5EC8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B834630-3013-47A3-8C26-E8CF95D14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F1B64A6-893B-4316-BE53-41915CB4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56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B83EB97-72B1-4C7D-BE9F-0E607F588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C9935EF-420C-43F7-8C2D-628B8C3DA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86E827-53A7-4530-8471-B8B6E8D1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60EF99-AF3A-4C29-AF6F-97B3574E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09EFE16-6CE2-489E-A493-38E8C3CC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62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A6FC82-E732-4B25-A5C7-D405D3CA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15C0F7-C285-4A18-9BDC-CEB650E0B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56EE73-EB89-4D10-A081-CB6E69C2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B21981-98EA-4C09-9BAA-97289066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1DBE0C7-B315-4B5D-8010-4F2B3B0F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626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B707F1-1D5A-4DE3-A70E-C8722C55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B113510-E67D-425B-8F4F-F3D11046A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E908D29-CB0B-433C-BB03-16AACB62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49375C8-5264-4C1F-9E65-B067C6FE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C572D47-4880-4A49-AB70-C8F631FD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348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EB64D9-EDD7-4AC8-AC76-E416E01A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86201A-2141-4995-B2D5-7993FFC4C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61B6BDF-3FF9-49C7-8B8B-AA51420D8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E9153D4-2570-4167-B829-6197061EE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0007F48-19DC-46CC-9576-00744100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31CE69E-7DB6-423D-ABA2-71EC883C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96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33999A-7D21-446E-9BAA-50778D3D6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44C9837-2D49-4884-8637-A65340AC8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0460BF3-1119-410F-AF2A-1A82E4E25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3DFE51C-01BD-44E2-B57C-C2AB1359D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89A8E72-49E0-4979-A1DC-3A6738121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90A76D5-1052-42F4-98F6-0217A4BB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4115ABC-13CA-446F-98A4-911BAAB9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27A1B6C-D2BC-421E-AA53-1401D7D80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772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32B002-83B1-4533-8437-2ABFC8511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B15914A-BF80-48BF-8242-8C91F8D9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8B2173E-A5BE-43CB-97B4-3428D1C3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0A9E4E7-0AB9-4BF2-BD9E-33CC1F1C3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04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B527C7E-7B1A-4CCE-A5F5-FE7278964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DD7260D-AB76-43ED-9864-FD6E7292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AE32C32-E9A1-4D92-96D2-146F4E6C4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331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E82A91-0F4D-40DE-97D4-6EB6748F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AD664DE-9F70-482F-B4DA-3BBD600AA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0A62AE1-8A0B-424E-B813-CCB4FA070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2C728E8-BDD0-44C5-9F0A-37E921F0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2FD5B19-0789-4EAC-BEFB-8857C57DC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B9929B0-B724-44D0-8825-FB27BD0C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850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A78470-7471-4290-A9AD-D20DF00E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CF90384-B311-4011-BACE-D1F6B526A7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8C9F1DC-C77D-4782-ACFD-1741AC01A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A36DF6E-11E9-4076-9F4D-24BD351F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777385C-BC4C-4072-829F-B5B336F7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7B678B0-3E04-47E8-BB35-2129330EF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585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5E2F8CD-13C0-4F1F-B2D5-E29FA2B84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8191C40-392A-4C62-A027-BF6887DF7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75F05E-A9BD-4E48-9B2F-DA754123F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D0A7-8C23-4D56-968F-2AA9093494EB}" type="datetimeFigureOut">
              <a:rPr lang="hr-HR" smtClean="0"/>
              <a:t>15.11.2022.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0AFD1A1-12F5-4BC5-86F2-579711B96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9389BCE-568A-4488-ABF4-B5B9BCB43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76B92-FA89-4BEB-B414-9377BD1DA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054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50C9A6-B3FD-46DF-8F36-6096D023C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067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/>
              <a:t>INFORMIRANOST ADOLESCENATA </a:t>
            </a:r>
            <a:br>
              <a:rPr lang="hr-HR" dirty="0"/>
            </a:br>
            <a:r>
              <a:rPr lang="hr-HR" dirty="0"/>
              <a:t>O TUMORU TESTISA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FE84624-3209-4147-8D8B-59609CF1B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879" y="5410248"/>
            <a:ext cx="7475650" cy="1151774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hr-HR" sz="1400" dirty="0"/>
              <a:t>Istraživanje proveli: Tihana </a:t>
            </a:r>
            <a:r>
              <a:rPr lang="hr-HR" sz="1400" dirty="0" err="1"/>
              <a:t>Tovernić</a:t>
            </a:r>
            <a:r>
              <a:rPr lang="hr-HR" sz="1400" dirty="0"/>
              <a:t>, </a:t>
            </a:r>
          </a:p>
          <a:p>
            <a:pPr algn="r">
              <a:lnSpc>
                <a:spcPct val="100000"/>
              </a:lnSpc>
            </a:pPr>
            <a:r>
              <a:rPr lang="hr-HR" sz="1400" dirty="0"/>
              <a:t>Ita Kovač, Veronika </a:t>
            </a:r>
            <a:r>
              <a:rPr lang="hr-HR" sz="1400" dirty="0" err="1"/>
              <a:t>Lendl</a:t>
            </a:r>
            <a:r>
              <a:rPr lang="hr-HR" sz="1400" dirty="0"/>
              <a:t>, Nina </a:t>
            </a:r>
            <a:r>
              <a:rPr lang="hr-HR" sz="1400" dirty="0" err="1"/>
              <a:t>Beber</a:t>
            </a:r>
            <a:r>
              <a:rPr lang="hr-HR" sz="1400" dirty="0"/>
              <a:t>, Laura </a:t>
            </a:r>
            <a:r>
              <a:rPr lang="hr-HR" sz="1400" dirty="0" err="1"/>
              <a:t>Škudar</a:t>
            </a:r>
            <a:r>
              <a:rPr lang="hr-HR" sz="1400" dirty="0"/>
              <a:t>, Helena Novosel, Ines </a:t>
            </a:r>
            <a:r>
              <a:rPr lang="hr-HR" sz="1400" dirty="0" err="1"/>
              <a:t>Galic</a:t>
            </a:r>
            <a:r>
              <a:rPr lang="hr-HR" sz="1400" dirty="0"/>
              <a:t>, Petra </a:t>
            </a:r>
            <a:r>
              <a:rPr lang="hr-HR" sz="1400" dirty="0" err="1"/>
              <a:t>Ranogajec</a:t>
            </a:r>
            <a:r>
              <a:rPr lang="hr-HR" sz="1400" dirty="0"/>
              <a:t>, 4.Ma</a:t>
            </a:r>
          </a:p>
          <a:p>
            <a:pPr algn="r">
              <a:lnSpc>
                <a:spcPct val="100000"/>
              </a:lnSpc>
            </a:pPr>
            <a:r>
              <a:rPr lang="hr-HR" sz="1400" dirty="0"/>
              <a:t>Mentor: Štefica Sukreški </a:t>
            </a:r>
            <a:r>
              <a:rPr lang="hr-HR" sz="1400" dirty="0" err="1"/>
              <a:t>dipl.med.techn</a:t>
            </a:r>
            <a:r>
              <a:rPr lang="hr-HR" sz="14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2BF9B-34A1-19A1-3A95-5CF516C80DAE}"/>
              </a:ext>
            </a:extLst>
          </p:cNvPr>
          <p:cNvSpPr txBox="1"/>
          <p:nvPr/>
        </p:nvSpPr>
        <p:spPr>
          <a:xfrm>
            <a:off x="759655" y="295978"/>
            <a:ext cx="5627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+mj-lt"/>
              </a:rPr>
              <a:t>SREDNJA ŠKOLA BEDEKOVČINA</a:t>
            </a:r>
          </a:p>
          <a:p>
            <a:r>
              <a:rPr lang="hr-HR" sz="2000" b="1" dirty="0">
                <a:latin typeface="+mj-lt"/>
              </a:rPr>
              <a:t>GAJEVA 1</a:t>
            </a:r>
          </a:p>
          <a:p>
            <a:r>
              <a:rPr lang="hr-HR" sz="2000" b="1" dirty="0">
                <a:latin typeface="+mj-lt"/>
              </a:rPr>
              <a:t>49221</a:t>
            </a:r>
            <a:endParaRPr lang="en-US" sz="2000" b="1" dirty="0">
              <a:latin typeface="+mj-lt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8D2EC17-C6F9-4FDD-B1AF-89677A579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80" y="4945761"/>
            <a:ext cx="3377507" cy="189353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F966B125-171C-4E95-BEE1-8EFD8A97A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9141" y="37853"/>
            <a:ext cx="2837718" cy="2837718"/>
          </a:xfrm>
          <a:prstGeom prst="rect">
            <a:avLst/>
          </a:prstGeom>
          <a:effectLst>
            <a:softEdge rad="381000"/>
          </a:effectLst>
        </p:spPr>
      </p:pic>
    </p:spTree>
    <p:extLst>
      <p:ext uri="{BB962C8B-B14F-4D97-AF65-F5344CB8AC3E}">
        <p14:creationId xmlns:p14="http://schemas.microsoft.com/office/powerpoint/2010/main" val="2687269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1184622"/>
              </p:ext>
            </p:extLst>
          </p:nvPr>
        </p:nvGraphicFramePr>
        <p:xfrm>
          <a:off x="1434905" y="2011039"/>
          <a:ext cx="9566029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621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7428165"/>
              </p:ext>
            </p:extLst>
          </p:nvPr>
        </p:nvGraphicFramePr>
        <p:xfrm>
          <a:off x="1772529" y="2011039"/>
          <a:ext cx="8257736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875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1606348"/>
              </p:ext>
            </p:extLst>
          </p:nvPr>
        </p:nvGraphicFramePr>
        <p:xfrm>
          <a:off x="1491175" y="2011039"/>
          <a:ext cx="9129933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639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1" y="477667"/>
            <a:ext cx="10515600" cy="1325563"/>
          </a:xfrm>
        </p:spPr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257956"/>
              </p:ext>
            </p:extLst>
          </p:nvPr>
        </p:nvGraphicFramePr>
        <p:xfrm>
          <a:off x="1406769" y="2011039"/>
          <a:ext cx="9411285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18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1" y="477667"/>
            <a:ext cx="10515600" cy="1325563"/>
          </a:xfrm>
        </p:spPr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7609507"/>
              </p:ext>
            </p:extLst>
          </p:nvPr>
        </p:nvGraphicFramePr>
        <p:xfrm>
          <a:off x="1139483" y="2011039"/>
          <a:ext cx="9298745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79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1" y="477667"/>
            <a:ext cx="10515600" cy="1325563"/>
          </a:xfrm>
        </p:spPr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9086466"/>
              </p:ext>
            </p:extLst>
          </p:nvPr>
        </p:nvGraphicFramePr>
        <p:xfrm>
          <a:off x="618977" y="2011039"/>
          <a:ext cx="10515599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46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1" y="477667"/>
            <a:ext cx="10515600" cy="1325563"/>
          </a:xfrm>
        </p:spPr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4536181"/>
              </p:ext>
            </p:extLst>
          </p:nvPr>
        </p:nvGraphicFramePr>
        <p:xfrm>
          <a:off x="450165" y="2011039"/>
          <a:ext cx="10860259" cy="4502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482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1" y="477667"/>
            <a:ext cx="10515600" cy="1325563"/>
          </a:xfrm>
        </p:spPr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2531273"/>
              </p:ext>
            </p:extLst>
          </p:nvPr>
        </p:nvGraphicFramePr>
        <p:xfrm>
          <a:off x="950740" y="1517715"/>
          <a:ext cx="10669173" cy="486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0293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1" y="477667"/>
            <a:ext cx="10515600" cy="1325563"/>
          </a:xfrm>
        </p:spPr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8956152"/>
              </p:ext>
            </p:extLst>
          </p:nvPr>
        </p:nvGraphicFramePr>
        <p:xfrm>
          <a:off x="1519311" y="2011039"/>
          <a:ext cx="8918917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0503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741" y="477667"/>
            <a:ext cx="10515600" cy="1325563"/>
          </a:xfrm>
        </p:spPr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3840306"/>
              </p:ext>
            </p:extLst>
          </p:nvPr>
        </p:nvGraphicFramePr>
        <p:xfrm>
          <a:off x="267285" y="1803230"/>
          <a:ext cx="11648049" cy="4577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13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A0D59F-17B0-478E-9719-9A138ACCE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D79791-893B-4918-B5E5-3E6C5AEDD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  <a:p>
            <a:r>
              <a:rPr lang="hr-HR" dirty="0"/>
              <a:t>Cilj istraživanja</a:t>
            </a:r>
          </a:p>
          <a:p>
            <a:r>
              <a:rPr lang="hr-HR" dirty="0"/>
              <a:t>Hipoteza</a:t>
            </a:r>
          </a:p>
          <a:p>
            <a:r>
              <a:rPr lang="hr-HR" dirty="0"/>
              <a:t>Ispitanici</a:t>
            </a:r>
          </a:p>
          <a:p>
            <a:r>
              <a:rPr lang="hr-HR" dirty="0"/>
              <a:t>Instrument istraživanja</a:t>
            </a:r>
          </a:p>
          <a:p>
            <a:r>
              <a:rPr lang="hr-HR" dirty="0"/>
              <a:t>Analiza rezultata</a:t>
            </a:r>
          </a:p>
          <a:p>
            <a:r>
              <a:rPr lang="hr-HR" dirty="0"/>
              <a:t>Rasprava </a:t>
            </a:r>
          </a:p>
          <a:p>
            <a:r>
              <a:rPr lang="hr-HR" dirty="0"/>
              <a:t>Zaključak </a:t>
            </a:r>
          </a:p>
        </p:txBody>
      </p:sp>
    </p:spTree>
    <p:extLst>
      <p:ext uri="{BB962C8B-B14F-4D97-AF65-F5344CB8AC3E}">
        <p14:creationId xmlns:p14="http://schemas.microsoft.com/office/powerpoint/2010/main" val="3730511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EBF34-30EE-7A49-3B9D-64C9E16D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RASPRAVA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DA4C-A9D1-117D-22E6-EC5D006F4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728"/>
            <a:ext cx="10515600" cy="4725235"/>
          </a:xfrm>
        </p:spPr>
        <p:txBody>
          <a:bodyPr>
            <a:normAutofit fontScale="92500"/>
          </a:bodyPr>
          <a:lstStyle/>
          <a:p>
            <a:pPr algn="just"/>
            <a:endParaRPr lang="hr-HR" sz="2400" dirty="0"/>
          </a:p>
          <a:p>
            <a:pPr algn="just"/>
            <a:r>
              <a:rPr lang="hr-HR" sz="2400" dirty="0"/>
              <a:t>Zdravstvene navike ispitanika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55% </a:t>
            </a:r>
            <a:r>
              <a:rPr lang="hr-HR" sz="2400" dirty="0" err="1"/>
              <a:t>uučenika</a:t>
            </a:r>
            <a:r>
              <a:rPr lang="hr-HR" sz="2400" dirty="0"/>
              <a:t> puši cigarete. U prvim razredima puši 44% učenika, dok u završnim razredima 47%, postoji mala razlika između prvih i završnih razreda dok  alkohol konzumiraju više učenici završnih razreda 47%, a manje prvih razreda 18%. Opojna sredstva više konzumiraju učenici prvih razreda 13 %, a učenici završnih razreda 9%.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Zdravo se hrani 56 % učenika, u prvim razredima 60% učenika i 50 % učenika završnih razreda.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60 % učenika je čulo o tumoru testisa, a u obitelji nisu imali oboljelih.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3900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EBF34-30EE-7A49-3B9D-64C9E16DF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RASPRAVA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DA4C-A9D1-117D-22E6-EC5D006F4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728"/>
            <a:ext cx="10515600" cy="4725235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70 % učenika ne provodi </a:t>
            </a:r>
            <a:r>
              <a:rPr lang="hr-HR" sz="2400" dirty="0" err="1"/>
              <a:t>samopreglad</a:t>
            </a:r>
            <a:r>
              <a:rPr lang="hr-HR" sz="2400" dirty="0"/>
              <a:t> testisa. Prvi razredi 70% učenika, završni razredi 97% učenika ne provodi </a:t>
            </a:r>
            <a:r>
              <a:rPr lang="hr-HR" sz="2400" dirty="0" err="1"/>
              <a:t>samopregled</a:t>
            </a:r>
            <a:r>
              <a:rPr lang="hr-HR" sz="2400" dirty="0"/>
              <a:t>.</a:t>
            </a:r>
          </a:p>
          <a:p>
            <a:endParaRPr lang="hr-HR" sz="2400" dirty="0"/>
          </a:p>
          <a:p>
            <a:r>
              <a:rPr lang="hr-HR" sz="2400" dirty="0"/>
              <a:t>52% učenika prvih razreda smatra da bi trebalo ići na preglede kod liječnika, dok u završnim razredima bi liječniku išli samo 47% učenika.</a:t>
            </a:r>
          </a:p>
          <a:p>
            <a:endParaRPr lang="hr-HR" sz="2400" dirty="0"/>
          </a:p>
          <a:p>
            <a:r>
              <a:rPr lang="hr-HR" sz="2400" dirty="0"/>
              <a:t>Za kampanje promocije učenici prvih razreda nisu čuli, a u završnim razredima 52% učenika zna nešto o kampanjama promocije za rano otkrivanje tumora testisa.</a:t>
            </a:r>
          </a:p>
          <a:p>
            <a:endParaRPr lang="hr-HR" sz="2400" dirty="0"/>
          </a:p>
          <a:p>
            <a:r>
              <a:rPr lang="hr-HR" sz="2400" dirty="0"/>
              <a:t>Učenici ili ne znaju ii nisu sigurni kako provesti </a:t>
            </a:r>
            <a:r>
              <a:rPr lang="hr-HR" sz="2400" dirty="0" err="1"/>
              <a:t>samopregled</a:t>
            </a:r>
            <a:r>
              <a:rPr lang="hr-HR" sz="2400" dirty="0"/>
              <a:t>. Učenici prvih razreda su se izjasnili da  ne znaju koji su simptomi tumora, a u četvrtim razredima nagađaju o simptomima i znakovima tumora</a:t>
            </a:r>
          </a:p>
          <a:p>
            <a:pPr algn="just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57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A528-38FB-43CA-E727-F0D8F105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CEA6-988B-4121-993A-285064A3C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13"/>
            <a:ext cx="10515600" cy="4800650"/>
          </a:xfrm>
        </p:spPr>
        <p:txBody>
          <a:bodyPr>
            <a:normAutofit/>
          </a:bodyPr>
          <a:lstStyle/>
          <a:p>
            <a:pPr algn="just"/>
            <a:r>
              <a:rPr lang="hr-HR" sz="2400" dirty="0"/>
              <a:t>Provedenim istraživanjem potvrdili smo svoju hipotezu i ostvarili cilj istraživanja.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Učenici nisu dovoljno educirani i upoznati  sa simptomima tumora testisa te načinom i važnosti </a:t>
            </a:r>
            <a:r>
              <a:rPr lang="hr-HR" sz="2400" dirty="0" err="1"/>
              <a:t>samopregleda</a:t>
            </a:r>
            <a:r>
              <a:rPr lang="hr-HR" sz="2400" dirty="0"/>
              <a:t> testisa.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Potrebno je organizirati edukacije za učenike kako bi se njihovo znanje o važnosti muškog zdravlja proširilo i na taj način pravovremeno se uočila pojavnost tumora testisa. Stečenim znanjem o tumoru testisa svaki učenik mogao bi prepoznati važne znakove i simptome koji ukazuju na moguću pojavu tumora testisa. </a:t>
            </a:r>
          </a:p>
        </p:txBody>
      </p:sp>
    </p:spTree>
    <p:extLst>
      <p:ext uri="{BB962C8B-B14F-4D97-AF65-F5344CB8AC3E}">
        <p14:creationId xmlns:p14="http://schemas.microsoft.com/office/powerpoint/2010/main" val="2618732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A528-38FB-43CA-E727-F0D8F1053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5CEA6-988B-4121-993A-285064A3C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4787"/>
            <a:ext cx="10515600" cy="4282175"/>
          </a:xfrm>
        </p:spPr>
        <p:txBody>
          <a:bodyPr>
            <a:normAutofit fontScale="92500"/>
          </a:bodyPr>
          <a:lstStyle/>
          <a:p>
            <a:r>
              <a:rPr lang="hr-HR" dirty="0"/>
              <a:t>Mladi se o svemu, pa tako i o zdravstvenim problemima najčešće informiraju putem različitih medija i/ili društvenih mreža. </a:t>
            </a:r>
          </a:p>
          <a:p>
            <a:endParaRPr lang="hr-HR" dirty="0"/>
          </a:p>
          <a:p>
            <a:r>
              <a:rPr lang="hr-HR" dirty="0"/>
              <a:t>S obzirom na važnost ove bolesti i ulogu medija važno je doći do mlade populacije muškaraca te motivirati ih na </a:t>
            </a:r>
            <a:r>
              <a:rPr lang="hr-HR" dirty="0" err="1"/>
              <a:t>samopregled</a:t>
            </a:r>
            <a:r>
              <a:rPr lang="hr-HR" dirty="0"/>
              <a:t> i rano dijagnosticiranje.</a:t>
            </a:r>
          </a:p>
          <a:p>
            <a:endParaRPr lang="hr-HR" dirty="0"/>
          </a:p>
          <a:p>
            <a:r>
              <a:rPr lang="hr-HR" dirty="0"/>
              <a:t> Istraživanja su pokazala da je zanimanje adolescenata i odraslog čovjeka veće ako se sadržaj prikazuje više puta. To saznanje se može iskoristiti kako bi se adolescenti adekvatno informirali  o tumoru testisa..</a:t>
            </a:r>
          </a:p>
        </p:txBody>
      </p:sp>
    </p:spTree>
    <p:extLst>
      <p:ext uri="{BB962C8B-B14F-4D97-AF65-F5344CB8AC3E}">
        <p14:creationId xmlns:p14="http://schemas.microsoft.com/office/powerpoint/2010/main" val="14534864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EC356C6E-A295-419B-B0FB-1027B28D0E76}"/>
              </a:ext>
            </a:extLst>
          </p:cNvPr>
          <p:cNvSpPr/>
          <p:nvPr/>
        </p:nvSpPr>
        <p:spPr>
          <a:xfrm>
            <a:off x="6096000" y="1419865"/>
            <a:ext cx="55601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err="1">
                <a:solidFill>
                  <a:srgbClr val="555555"/>
                </a:solidFill>
                <a:latin typeface="Lato"/>
              </a:rPr>
              <a:t>Movember</a:t>
            </a:r>
            <a:r>
              <a:rPr lang="hr-HR" sz="2400" b="1" dirty="0">
                <a:solidFill>
                  <a:srgbClr val="555555"/>
                </a:solidFill>
                <a:latin typeface="Lato"/>
              </a:rPr>
              <a:t> je pokret </a:t>
            </a:r>
          </a:p>
          <a:p>
            <a:pPr algn="ctr"/>
            <a:r>
              <a:rPr lang="hr-HR" sz="2400" b="1" dirty="0">
                <a:solidFill>
                  <a:srgbClr val="555555"/>
                </a:solidFill>
                <a:latin typeface="Lato"/>
              </a:rPr>
              <a:t>obilježavanja studenog kao mjeseca zaštite zdravlja muškaraca. </a:t>
            </a:r>
          </a:p>
          <a:p>
            <a:pPr algn="ctr"/>
            <a:r>
              <a:rPr lang="hr-HR" sz="2400" b="1" dirty="0">
                <a:solidFill>
                  <a:srgbClr val="555555"/>
                </a:solidFill>
                <a:latin typeface="Lato"/>
              </a:rPr>
              <a:t>Fokus je na zdravstvenim problemima koji pogađaju muškarce, kao što su rak prostate i rak testisa, ali i na često zanemarenim poteškoćama vezanim uz mentalno zdravlje i samoubojstvima</a:t>
            </a:r>
            <a:r>
              <a:rPr lang="hr-HR" b="1" dirty="0">
                <a:solidFill>
                  <a:srgbClr val="555555"/>
                </a:solidFill>
                <a:latin typeface="Lato"/>
              </a:rPr>
              <a:t>.</a:t>
            </a:r>
            <a:endParaRPr lang="hr-HR" b="1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37902EE-D214-4737-A7E0-EE5EFF0F9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13" y="0"/>
            <a:ext cx="6581078" cy="6581078"/>
          </a:xfrm>
          <a:prstGeom prst="rect">
            <a:avLst/>
          </a:prstGeom>
          <a:effectLst>
            <a:softEdge rad="584200"/>
          </a:effectLst>
        </p:spPr>
      </p:pic>
    </p:spTree>
    <p:extLst>
      <p:ext uri="{BB962C8B-B14F-4D97-AF65-F5344CB8AC3E}">
        <p14:creationId xmlns:p14="http://schemas.microsoft.com/office/powerpoint/2010/main" val="98020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1EB0C-3B99-449C-A734-A3DAF0E7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68FD31-5ADC-4416-9449-E3AA3916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sz="2400" dirty="0"/>
              <a:t>Svaki pojedinac doprinosi svom zdravlju načinom života.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Utvrđeno je oskudno znanje muškaraca o stavovima i ranom otkrivanju tumora testisa. Zadnjih dvadesetak godina broj oboljelih od tumora testisa se udvostručio, a najučestaliji je kod muškaraca Sjeverne Europe. 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Mlađa populacija uglavnom ne pozna simptome raka testisa ili ne shvaća da se može pojaviti u njihovoj dobi. </a:t>
            </a:r>
          </a:p>
          <a:p>
            <a:pPr algn="just"/>
            <a:endParaRPr lang="hr-HR" sz="2400" dirty="0"/>
          </a:p>
          <a:p>
            <a:pPr algn="just"/>
            <a:r>
              <a:rPr lang="hr-HR" sz="2400" dirty="0"/>
              <a:t>Hrvatska se smatra zemljom niskog rizika za nastanak tumora testisa ali je u posljednje vrijeme zabilježena rastuća stopa u populaciji. </a:t>
            </a:r>
          </a:p>
          <a:p>
            <a:pPr algn="just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339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A1EB0C-3B99-449C-A734-A3DAF0E7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868FD31-5ADC-4416-9449-E3AA3916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hr-HR" dirty="0"/>
          </a:p>
          <a:p>
            <a:pPr algn="just"/>
            <a:r>
              <a:rPr lang="hr-HR" sz="2600" dirty="0"/>
              <a:t>Tumor testisa predstavlja brzorastući oblik tumora zbog čega je ključno njegovo rano otkrivanje.</a:t>
            </a:r>
          </a:p>
          <a:p>
            <a:pPr algn="just"/>
            <a:endParaRPr lang="hr-HR" sz="2600" dirty="0"/>
          </a:p>
          <a:p>
            <a:pPr algn="just"/>
            <a:r>
              <a:rPr lang="hr-HR" sz="2600" dirty="0"/>
              <a:t>Najčešće zahvaća muškarce između 15. i 35. godine života. </a:t>
            </a:r>
          </a:p>
          <a:p>
            <a:pPr algn="just"/>
            <a:endParaRPr lang="hr-HR" sz="2600" dirty="0"/>
          </a:p>
          <a:p>
            <a:pPr algn="just"/>
            <a:r>
              <a:rPr lang="hr-HR" sz="2600" dirty="0"/>
              <a:t>Simptomi: bezbolna kvržica ili otvrdnuće na testisu, bol u predjelu trupa, bol u donjem trbuhu ili preponama, bolna ejakulacija ili krv u </a:t>
            </a:r>
            <a:r>
              <a:rPr lang="hr-HR" sz="2600" dirty="0" err="1"/>
              <a:t>ejakulatu</a:t>
            </a:r>
            <a:r>
              <a:rPr lang="hr-HR" sz="2600" dirty="0"/>
              <a:t>.</a:t>
            </a:r>
          </a:p>
          <a:p>
            <a:pPr algn="just"/>
            <a:endParaRPr lang="hr-HR" sz="2600" dirty="0"/>
          </a:p>
          <a:p>
            <a:pPr algn="just"/>
            <a:r>
              <a:rPr lang="hr-HR" sz="2600" dirty="0"/>
              <a:t>Redovit </a:t>
            </a:r>
            <a:r>
              <a:rPr lang="hr-HR" sz="2600" dirty="0" err="1"/>
              <a:t>samopregled</a:t>
            </a:r>
            <a:r>
              <a:rPr lang="hr-HR" sz="2600" dirty="0"/>
              <a:t> testisa izuzetno je bitan kao i odlazak liječniku kod pojave simptoma.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135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696C58-4EC6-4CFA-A54B-ED7C4FC74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 ISTRAŽIVANJA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3CCF845-98DB-4D16-ABA5-F88D68C00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r-HR" dirty="0"/>
              <a:t>Istražiti koliko učenici u Srednjoj školi </a:t>
            </a:r>
            <a:r>
              <a:rPr lang="hr-HR" dirty="0" err="1"/>
              <a:t>Bedekovčina</a:t>
            </a:r>
            <a:r>
              <a:rPr lang="hr-HR" dirty="0"/>
              <a:t> znaju o tumoru testisa te brinu li o svom zdravlju.</a:t>
            </a:r>
          </a:p>
        </p:txBody>
      </p:sp>
    </p:spTree>
    <p:extLst>
      <p:ext uri="{BB962C8B-B14F-4D97-AF65-F5344CB8AC3E}">
        <p14:creationId xmlns:p14="http://schemas.microsoft.com/office/powerpoint/2010/main" val="2230343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E6CF23-6205-487E-B352-884C1B298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HIPOTEZA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E9C8C2B2-A3D0-49BC-8C9C-E0730222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endParaRPr lang="hr-HR"/>
          </a:p>
          <a:p>
            <a:pPr marL="0" indent="0" algn="just">
              <a:buNone/>
            </a:pPr>
            <a:r>
              <a:rPr lang="hr-HR"/>
              <a:t>Smatramo da </a:t>
            </a:r>
            <a:r>
              <a:rPr lang="hr-HR" dirty="0"/>
              <a:t>učenici nisu dovoljno educirani i upoznati  sa simptomima tumora testisa te načinom i važnosti </a:t>
            </a:r>
            <a:r>
              <a:rPr lang="hr-HR" dirty="0" err="1"/>
              <a:t>samopregleda</a:t>
            </a:r>
            <a:r>
              <a:rPr lang="hr-HR" dirty="0"/>
              <a:t> testisa.</a:t>
            </a:r>
          </a:p>
        </p:txBody>
      </p:sp>
    </p:spTree>
    <p:extLst>
      <p:ext uri="{BB962C8B-B14F-4D97-AF65-F5344CB8AC3E}">
        <p14:creationId xmlns:p14="http://schemas.microsoft.com/office/powerpoint/2010/main" val="300669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D1A8B5-08FC-4BBE-944D-AC4849981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ISPITANICI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F4175A-BDCA-4912-A736-3A5FFD1B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12530" cy="4351338"/>
          </a:xfrm>
        </p:spPr>
        <p:txBody>
          <a:bodyPr/>
          <a:lstStyle/>
          <a:p>
            <a:r>
              <a:rPr lang="hr-HR" dirty="0"/>
              <a:t>učenici prvih i završnih razreda Srednje škole </a:t>
            </a:r>
            <a:r>
              <a:rPr lang="hr-HR" dirty="0" err="1"/>
              <a:t>Bedekovčina</a:t>
            </a:r>
            <a:endParaRPr lang="hr-HR" dirty="0"/>
          </a:p>
          <a:p>
            <a:endParaRPr lang="hr-HR" dirty="0"/>
          </a:p>
          <a:p>
            <a:r>
              <a:rPr lang="hr-HR" dirty="0"/>
              <a:t>ukupno 115 učenika</a:t>
            </a:r>
          </a:p>
          <a:p>
            <a:r>
              <a:rPr lang="hr-HR" dirty="0"/>
              <a:t>64 učenika prvih razreda</a:t>
            </a:r>
          </a:p>
          <a:p>
            <a:r>
              <a:rPr lang="hr-HR" dirty="0"/>
              <a:t>51 učenika završnih razreda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F3F0419-52A1-A04D-8F5B-7593FD3DFA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138320"/>
              </p:ext>
            </p:extLst>
          </p:nvPr>
        </p:nvGraphicFramePr>
        <p:xfrm>
          <a:off x="5057960" y="1300900"/>
          <a:ext cx="6295840" cy="3860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76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6A0496-E2E5-484A-940C-35870B63E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238"/>
          </a:xfrm>
        </p:spPr>
        <p:txBody>
          <a:bodyPr/>
          <a:lstStyle/>
          <a:p>
            <a:r>
              <a:rPr lang="hr-HR" dirty="0"/>
              <a:t>METODA I INSTRUMENT ISTRAŽIVANJA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5ACB027F-A3E7-4C72-9AA1-CF142F0971C5}"/>
              </a:ext>
            </a:extLst>
          </p:cNvPr>
          <p:cNvSpPr txBox="1"/>
          <p:nvPr/>
        </p:nvSpPr>
        <p:spPr>
          <a:xfrm rot="10800000" flipH="1" flipV="1">
            <a:off x="245097" y="2323811"/>
            <a:ext cx="629160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 dirty="0"/>
              <a:t>Koja je Vaša dob?____________ 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600" dirty="0"/>
              <a:t>Pušite: DA   NE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Konzumirate li alkohol: </a:t>
            </a:r>
          </a:p>
          <a:p>
            <a:r>
              <a:rPr lang="hr-HR" sz="1600" dirty="0"/>
              <a:t>       a) redovito b) rijetko c) nikada </a:t>
            </a:r>
          </a:p>
          <a:p>
            <a:r>
              <a:rPr lang="hr-HR" sz="1600" dirty="0"/>
              <a:t>4.    Konzumirate li opojna sredstva: DA    NE</a:t>
            </a:r>
          </a:p>
          <a:p>
            <a:pPr lvl="0"/>
            <a:r>
              <a:rPr lang="hr-HR" sz="1600" dirty="0"/>
              <a:t>5.    Hranite li se zdravo i raznovrsno ?</a:t>
            </a:r>
          </a:p>
          <a:p>
            <a:r>
              <a:rPr lang="hr-HR" sz="1600" dirty="0"/>
              <a:t>       a) da  b) ne c) povremeno </a:t>
            </a:r>
          </a:p>
          <a:p>
            <a:pPr lvl="0"/>
            <a:r>
              <a:rPr lang="hr-HR" sz="1600" dirty="0"/>
              <a:t>6.    Jeste li negdje čuli za tumor testisa?   DA NE</a:t>
            </a:r>
          </a:p>
          <a:p>
            <a:r>
              <a:rPr lang="hr-HR" sz="1600" dirty="0"/>
              <a:t>7.    Jeli  netko u obitelji bolovao od tumora testisa ? DA NE </a:t>
            </a:r>
          </a:p>
          <a:p>
            <a:pPr lvl="0"/>
            <a:r>
              <a:rPr lang="hr-HR" sz="1600" dirty="0"/>
              <a:t>8.    Jeste  li nekada sami izvršili </a:t>
            </a:r>
            <a:r>
              <a:rPr lang="hr-HR" sz="1600" dirty="0" err="1"/>
              <a:t>samopregled</a:t>
            </a:r>
            <a:r>
              <a:rPr lang="hr-HR" sz="1600" dirty="0"/>
              <a:t> testisa? DA NE</a:t>
            </a:r>
          </a:p>
          <a:p>
            <a:pPr lvl="0"/>
            <a:r>
              <a:rPr lang="hr-HR" sz="1600" dirty="0"/>
              <a:t>9.    Smatrate da bi trebalo posjetiti liječnika za</a:t>
            </a:r>
          </a:p>
          <a:p>
            <a:r>
              <a:rPr lang="hr-HR" sz="1600" dirty="0"/>
              <a:t>        preventivan (kontrolni) pregled testisa? DA NE </a:t>
            </a:r>
          </a:p>
          <a:p>
            <a:pPr lvl="0"/>
            <a:r>
              <a:rPr lang="hr-HR" sz="1600" dirty="0"/>
              <a:t>10.  Jeste li upoznati s nekom od kampanja za</a:t>
            </a:r>
          </a:p>
          <a:p>
            <a:pPr lvl="0"/>
            <a:r>
              <a:rPr lang="hr-HR" sz="1600" dirty="0"/>
              <a:t>        promociju ranog otkrivanja tumora testisa DA NE </a:t>
            </a:r>
          </a:p>
          <a:p>
            <a:pPr lvl="0"/>
            <a:endParaRPr lang="hr-HR" sz="1600" dirty="0"/>
          </a:p>
          <a:p>
            <a:endParaRPr lang="hr-HR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32F665FF-98C0-453F-B8E4-B45EC95EEE4A}"/>
              </a:ext>
            </a:extLst>
          </p:cNvPr>
          <p:cNvSpPr txBox="1"/>
          <p:nvPr/>
        </p:nvSpPr>
        <p:spPr>
          <a:xfrm>
            <a:off x="6536700" y="2175793"/>
            <a:ext cx="533478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 </a:t>
            </a:r>
            <a:r>
              <a:rPr lang="hr-HR" sz="1600" dirty="0"/>
              <a:t>11.   Znate li kako učiniti </a:t>
            </a:r>
            <a:r>
              <a:rPr lang="hr-HR" sz="1600" dirty="0" err="1"/>
              <a:t>samopregled</a:t>
            </a:r>
            <a:r>
              <a:rPr lang="hr-HR" sz="1600" dirty="0"/>
              <a:t> testisa ?</a:t>
            </a:r>
          </a:p>
          <a:p>
            <a:pPr lvl="1"/>
            <a:r>
              <a:rPr lang="hr-HR" sz="1600" dirty="0"/>
              <a:t>da </a:t>
            </a:r>
          </a:p>
          <a:p>
            <a:pPr lvl="1"/>
            <a:r>
              <a:rPr lang="hr-HR" sz="1600" dirty="0"/>
              <a:t>ne </a:t>
            </a:r>
          </a:p>
          <a:p>
            <a:pPr lvl="1"/>
            <a:r>
              <a:rPr lang="hr-HR" sz="1600" dirty="0"/>
              <a:t>nisam siguran </a:t>
            </a:r>
          </a:p>
          <a:p>
            <a:pPr lvl="0"/>
            <a:r>
              <a:rPr lang="hr-HR" sz="1600" dirty="0"/>
              <a:t>12.  Kakav nalaz </a:t>
            </a:r>
            <a:r>
              <a:rPr lang="hr-HR" sz="1600" dirty="0" err="1"/>
              <a:t>samopregleda</a:t>
            </a:r>
            <a:r>
              <a:rPr lang="hr-HR" sz="1600" dirty="0"/>
              <a:t> testisa bi upućivao da je</a:t>
            </a:r>
          </a:p>
          <a:p>
            <a:pPr lvl="0"/>
            <a:r>
              <a:rPr lang="hr-HR" sz="1600" dirty="0"/>
              <a:t>         možda prisutan tumor testisa: </a:t>
            </a:r>
          </a:p>
          <a:p>
            <a:pPr lvl="1"/>
            <a:r>
              <a:rPr lang="hr-HR" sz="1600" dirty="0"/>
              <a:t>a) pravilan ili nepravilan tvrdi čvor u području testisa </a:t>
            </a:r>
          </a:p>
          <a:p>
            <a:pPr lvl="1"/>
            <a:r>
              <a:rPr lang="hr-HR" sz="1600" dirty="0"/>
              <a:t>b) crvena koža iznad testisa + temperatura </a:t>
            </a:r>
          </a:p>
          <a:p>
            <a:pPr lvl="1"/>
            <a:r>
              <a:rPr lang="hr-HR" sz="1600" dirty="0"/>
              <a:t>c) </a:t>
            </a:r>
            <a:r>
              <a:rPr lang="hr-HR" sz="1600" dirty="0" err="1"/>
              <a:t>nepipanje</a:t>
            </a:r>
            <a:r>
              <a:rPr lang="hr-HR" sz="1600" dirty="0"/>
              <a:t> jednog testisa </a:t>
            </a:r>
          </a:p>
          <a:p>
            <a:pPr lvl="1"/>
            <a:r>
              <a:rPr lang="hr-HR" sz="1600" dirty="0"/>
              <a:t>d) ne znam točan odgovor na ovo pitanje</a:t>
            </a:r>
          </a:p>
          <a:p>
            <a:r>
              <a:rPr lang="hr-HR" sz="1600" dirty="0"/>
              <a:t> 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7095A44-FFDB-431E-AC59-BC57A48C8763}"/>
              </a:ext>
            </a:extLst>
          </p:cNvPr>
          <p:cNvSpPr txBox="1"/>
          <p:nvPr/>
        </p:nvSpPr>
        <p:spPr>
          <a:xfrm>
            <a:off x="329938" y="1282441"/>
            <a:ext cx="3969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2400" dirty="0"/>
              <a:t>ANKETA  - ANKETNI UPITNIK</a:t>
            </a:r>
          </a:p>
        </p:txBody>
      </p:sp>
    </p:spTree>
    <p:extLst>
      <p:ext uri="{BB962C8B-B14F-4D97-AF65-F5344CB8AC3E}">
        <p14:creationId xmlns:p14="http://schemas.microsoft.com/office/powerpoint/2010/main" val="358946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A47B6A-B0F9-40A3-8C1C-907350D07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REZULTATA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B5AD70D-F2CC-1871-0841-86402D2C4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5638002"/>
              </p:ext>
            </p:extLst>
          </p:nvPr>
        </p:nvGraphicFramePr>
        <p:xfrm>
          <a:off x="1913206" y="2011039"/>
          <a:ext cx="8510954" cy="409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485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935</Words>
  <Application>Microsoft Office PowerPoint</Application>
  <PresentationFormat>Široki zaslon</PresentationFormat>
  <Paragraphs>131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Lato</vt:lpstr>
      <vt:lpstr>Wingdings</vt:lpstr>
      <vt:lpstr>Tema sustava Office</vt:lpstr>
      <vt:lpstr>INFORMIRANOST ADOLESCENATA  O TUMORU TESTISA</vt:lpstr>
      <vt:lpstr>SADRŽAJ</vt:lpstr>
      <vt:lpstr>UVOD</vt:lpstr>
      <vt:lpstr>UVOD</vt:lpstr>
      <vt:lpstr>CILJ ISTRAŽIVANJA</vt:lpstr>
      <vt:lpstr>HIPOTEZA</vt:lpstr>
      <vt:lpstr>ISPITANICI</vt:lpstr>
      <vt:lpstr>METODA I INSTRUMENT ISTRAŽIVANJA</vt:lpstr>
      <vt:lpstr>ANALIZA REZULTATA</vt:lpstr>
      <vt:lpstr>ANALIZA REZULTATA</vt:lpstr>
      <vt:lpstr>ANALIZA REZULTATA</vt:lpstr>
      <vt:lpstr>ANALIZA REZULTATA</vt:lpstr>
      <vt:lpstr>ANALIZA REZULTATA</vt:lpstr>
      <vt:lpstr>ANALIZA REZULTATA</vt:lpstr>
      <vt:lpstr>ANALIZA REZULTATA</vt:lpstr>
      <vt:lpstr>ANALIZA REZULTATA</vt:lpstr>
      <vt:lpstr>ANALIZA REZULTATA</vt:lpstr>
      <vt:lpstr>ANALIZA REZULTATA</vt:lpstr>
      <vt:lpstr>ANALIZA REZULTATA</vt:lpstr>
      <vt:lpstr>RASPRAVA</vt:lpstr>
      <vt:lpstr>RASPRAVA</vt:lpstr>
      <vt:lpstr>ZAKLJUČAK</vt:lpstr>
      <vt:lpstr>ZAKLJUČAK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INFORMIRANOST ADOLESCENATA O TUMORU TESTISA</dc:title>
  <dc:creator>Lap10</dc:creator>
  <cp:lastModifiedBy>Štefica Sukreški</cp:lastModifiedBy>
  <cp:revision>41</cp:revision>
  <dcterms:created xsi:type="dcterms:W3CDTF">2022-11-09T10:06:37Z</dcterms:created>
  <dcterms:modified xsi:type="dcterms:W3CDTF">2022-11-15T11:00:28Z</dcterms:modified>
</cp:coreProperties>
</file>