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41"/>
  </p:handoutMasterIdLst>
  <p:sldIdLst>
    <p:sldId id="256" r:id="rId2"/>
    <p:sldId id="322" r:id="rId3"/>
    <p:sldId id="312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270" r:id="rId12"/>
    <p:sldId id="306" r:id="rId13"/>
    <p:sldId id="271" r:id="rId14"/>
    <p:sldId id="260" r:id="rId15"/>
    <p:sldId id="323" r:id="rId16"/>
    <p:sldId id="328" r:id="rId17"/>
    <p:sldId id="284" r:id="rId18"/>
    <p:sldId id="276" r:id="rId19"/>
    <p:sldId id="321" r:id="rId20"/>
    <p:sldId id="277" r:id="rId21"/>
    <p:sldId id="279" r:id="rId22"/>
    <p:sldId id="278" r:id="rId23"/>
    <p:sldId id="281" r:id="rId24"/>
    <p:sldId id="282" r:id="rId25"/>
    <p:sldId id="295" r:id="rId26"/>
    <p:sldId id="286" r:id="rId27"/>
    <p:sldId id="288" r:id="rId28"/>
    <p:sldId id="287" r:id="rId29"/>
    <p:sldId id="274" r:id="rId30"/>
    <p:sldId id="303" r:id="rId31"/>
    <p:sldId id="326" r:id="rId32"/>
    <p:sldId id="289" r:id="rId33"/>
    <p:sldId id="297" r:id="rId34"/>
    <p:sldId id="307" r:id="rId35"/>
    <p:sldId id="308" r:id="rId36"/>
    <p:sldId id="309" r:id="rId37"/>
    <p:sldId id="310" r:id="rId38"/>
    <p:sldId id="302" r:id="rId39"/>
    <p:sldId id="325" r:id="rId40"/>
  </p:sldIdLst>
  <p:sldSz cx="9144000" cy="6858000" type="screen4x3"/>
  <p:notesSz cx="6735763" cy="9799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DA1D-EE8C-48E6-A19B-27439D868E42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47654-5ECB-4050-917E-324BA844F3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43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62F9DD-0B58-4A2D-806E-F7F3B5B8C5B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A442C8-3617-4CB7-9516-B7E51E7EAB1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600" dirty="0" smtClean="0"/>
              <a:t>Večer matematike</a:t>
            </a:r>
            <a:br>
              <a:rPr lang="hr-HR" sz="6600" dirty="0" smtClean="0"/>
            </a:br>
            <a:r>
              <a:rPr lang="hr-HR" sz="6600" dirty="0" smtClean="0"/>
              <a:t>2015.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hr-HR" dirty="0" smtClean="0"/>
              <a:t>četvrtak</a:t>
            </a:r>
          </a:p>
          <a:p>
            <a:pPr algn="ctr"/>
            <a:r>
              <a:rPr lang="hr-HR" dirty="0" smtClean="0"/>
              <a:t>03.12.2015. </a:t>
            </a:r>
          </a:p>
          <a:p>
            <a:pPr algn="ctr"/>
            <a:r>
              <a:rPr lang="hr-HR" dirty="0" smtClean="0"/>
              <a:t>18:00 sati </a:t>
            </a:r>
          </a:p>
          <a:p>
            <a:pPr algn="ctr"/>
            <a:r>
              <a:rPr lang="hr-HR" dirty="0" smtClean="0"/>
              <a:t>učionica B1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15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74" t="13893" r="18980" b="5585"/>
          <a:stretch/>
        </p:blipFill>
        <p:spPr bwMode="auto">
          <a:xfrm>
            <a:off x="627664" y="1481138"/>
            <a:ext cx="7888672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8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1156990"/>
          </a:xfrm>
        </p:spPr>
        <p:txBody>
          <a:bodyPr/>
          <a:lstStyle/>
          <a:p>
            <a:r>
              <a:rPr lang="hr-HR" dirty="0" smtClean="0"/>
              <a:t>Pascalov ili Kineski trokut 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Pascalov trokut poznavali su i koristili matematičari u Kini, Perziji i Indiji već u 11.stoljeću.</a:t>
            </a:r>
          </a:p>
          <a:p>
            <a:r>
              <a:rPr lang="hr-HR" dirty="0" smtClean="0"/>
              <a:t>Ime je dobio po francuskom matematičaru </a:t>
            </a:r>
            <a:r>
              <a:rPr lang="hr-HR" dirty="0" err="1" smtClean="0"/>
              <a:t>Blaiseu</a:t>
            </a:r>
            <a:r>
              <a:rPr lang="hr-HR" dirty="0" smtClean="0"/>
              <a:t> Pascalu koji ga je detaljno opisao u 17.stoljeću. </a:t>
            </a:r>
          </a:p>
          <a:p>
            <a:r>
              <a:rPr lang="hr-HR" dirty="0" smtClean="0"/>
              <a:t>Danas ćemo naučiti neka svojstva Pascalovog ili Kineskog trokuta.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66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Otac nije dao mladom </a:t>
            </a:r>
            <a:r>
              <a:rPr lang="hr-HR" dirty="0" err="1" smtClean="0"/>
              <a:t>Blaiseu</a:t>
            </a:r>
            <a:r>
              <a:rPr lang="hr-HR" dirty="0" smtClean="0"/>
              <a:t> učiti matematiku sve dok ne navrši 15 godina, pa je matematičke knjige uklonio iz kuće!</a:t>
            </a:r>
          </a:p>
          <a:p>
            <a:r>
              <a:rPr lang="hr-HR" dirty="0" smtClean="0"/>
              <a:t>Znatiželja izazvana tim činom navela je </a:t>
            </a:r>
            <a:r>
              <a:rPr lang="hr-HR" dirty="0" err="1" smtClean="0"/>
              <a:t>Blaisea</a:t>
            </a:r>
            <a:r>
              <a:rPr lang="hr-HR" dirty="0" smtClean="0"/>
              <a:t> da u dobi od 12 godina počne samostalno proučavati geometriju.</a:t>
            </a:r>
          </a:p>
          <a:p>
            <a:r>
              <a:rPr lang="hr-HR" dirty="0" smtClean="0"/>
              <a:t>Nedugo nakon toga otkrio je da zbroj kutova u trokutu iznosi dva prava kuta.</a:t>
            </a:r>
          </a:p>
          <a:p>
            <a:r>
              <a:rPr lang="hr-HR" dirty="0" smtClean="0"/>
              <a:t>Kada je otac doznao za sinovo otkriće, dopustio mu je da proučava Euklidovu geometriju.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Blaise</a:t>
            </a:r>
            <a:r>
              <a:rPr lang="hr-HR" dirty="0" smtClean="0"/>
              <a:t> Pascal (1623. – 1662.)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50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Pascalov trokut je trokut u kojem zapisujemo brojeve na slijedeći način: </a:t>
            </a:r>
          </a:p>
          <a:p>
            <a:r>
              <a:rPr lang="hr-HR" dirty="0" smtClean="0"/>
              <a:t>U prvom retku je broj jedan. </a:t>
            </a:r>
          </a:p>
          <a:p>
            <a:r>
              <a:rPr lang="hr-HR" dirty="0" smtClean="0"/>
              <a:t>U drugom retku su dvije jedinice. </a:t>
            </a:r>
          </a:p>
          <a:p>
            <a:r>
              <a:rPr lang="hr-HR" dirty="0" smtClean="0"/>
              <a:t>U svakom slijedećem retku započinjemo i završavamo s brojem jedan, a na ostalim mjestima zapisujemo zbroj dva broja koji se u prethodnom retku nalaze iznad. </a:t>
            </a:r>
          </a:p>
          <a:p>
            <a:r>
              <a:rPr lang="hr-HR" dirty="0" smtClean="0"/>
              <a:t>Ispišite petnaest redaka Pascalovog trokuta.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nastaje Pascalov trokut?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1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libor\AppData\Local\Microsoft\Windows\INetCache\IE\MMJHTQ1N\5.8.sm.empt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536504" cy="42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libor\AppData\Local\Microsoft\Windows\INetCache\IE\XE51KLSO\pascals_triang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373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libor\AppData\Local\Microsoft\Windows\INetCache\IE\MMJHTQ1N\triangolo_di_pascal_tartagli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66295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7" name="Picture 3" descr="C:\Users\Dalibor\AppData\Local\Microsoft\Windows\INetCache\IE\6PZFCD70\3-Pasca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14837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1.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Odaberite dvije boje. </a:t>
            </a:r>
          </a:p>
          <a:p>
            <a:r>
              <a:rPr lang="hr-HR" dirty="0" smtClean="0"/>
              <a:t>Na listiću obojite jednom bojom mjesta na kojima su u Pascalovom trokutu parni brojevi, drugom bojom mjesta na kojem su neparni. </a:t>
            </a:r>
          </a:p>
          <a:p>
            <a:r>
              <a:rPr lang="hr-HR" dirty="0" smtClean="0"/>
              <a:t>Promotrite figuru koju ste dobili. </a:t>
            </a:r>
          </a:p>
          <a:p>
            <a:r>
              <a:rPr lang="hr-HR" dirty="0" smtClean="0"/>
              <a:t>Obrazložite kako ona nastaje.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38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libor\AppData\Local\Microsoft\Windows\INetCache\IE\SNXHFR15\sierpinski-pascal-300x1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994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err="1" smtClean="0"/>
              <a:t>Fraktali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5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Organizator: </a:t>
            </a:r>
          </a:p>
          <a:p>
            <a:pPr lvl="1"/>
            <a:r>
              <a:rPr lang="hr-HR" dirty="0" smtClean="0"/>
              <a:t>Hrvatsko matematičko društvo</a:t>
            </a:r>
          </a:p>
          <a:p>
            <a:pPr marL="393192" lvl="1" indent="0">
              <a:buNone/>
            </a:pPr>
            <a:endParaRPr lang="hr-HR" dirty="0" smtClean="0"/>
          </a:p>
          <a:p>
            <a:r>
              <a:rPr lang="hr-HR" dirty="0" smtClean="0"/>
              <a:t>Ukupan broj sudionika: 78433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Sudjeluju: </a:t>
            </a:r>
          </a:p>
          <a:p>
            <a:pPr lvl="1"/>
            <a:r>
              <a:rPr lang="hr-HR" dirty="0" smtClean="0"/>
              <a:t>Vrtići (60)</a:t>
            </a:r>
          </a:p>
          <a:p>
            <a:pPr lvl="1"/>
            <a:r>
              <a:rPr lang="hr-HR" dirty="0" smtClean="0"/>
              <a:t>Osnovne škole (343)</a:t>
            </a:r>
          </a:p>
          <a:p>
            <a:pPr lvl="1"/>
            <a:r>
              <a:rPr lang="hr-HR" dirty="0" smtClean="0"/>
              <a:t>Srednje škole (54)</a:t>
            </a:r>
          </a:p>
          <a:p>
            <a:pPr lvl="1"/>
            <a:r>
              <a:rPr lang="hr-HR" dirty="0" smtClean="0"/>
              <a:t>Fakulteti </a:t>
            </a:r>
            <a:endParaRPr lang="hr-HR" dirty="0"/>
          </a:p>
          <a:p>
            <a:pPr marL="393192" lvl="1" indent="0"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41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Zbrojite vrijednosti brojeva koji se nalaze u pojedinom retku Pascalovog trokuta. </a:t>
            </a:r>
          </a:p>
          <a:p>
            <a:r>
              <a:rPr lang="hr-HR" dirty="0" smtClean="0"/>
              <a:t>Što primjećujete?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69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7474024" cy="1084982"/>
          </a:xfrm>
        </p:spPr>
        <p:txBody>
          <a:bodyPr/>
          <a:lstStyle/>
          <a:p>
            <a:pPr algn="ctr"/>
            <a:r>
              <a:rPr lang="hr-HR" dirty="0" smtClean="0"/>
              <a:t>Potencije broja 2</a:t>
            </a:r>
            <a:endParaRPr lang="hr-HR" dirty="0"/>
          </a:p>
        </p:txBody>
      </p:sp>
      <p:pic>
        <p:nvPicPr>
          <p:cNvPr id="7171" name="Picture 3" descr="C:\Users\Dalibor\AppData\Local\Microsoft\Windows\INetCache\IE\6PZFCD70\Picture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15" y="2825546"/>
            <a:ext cx="2206570" cy="12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alibor\AppData\Local\Microsoft\Windows\INetCache\IE\6PZFCD70\Math_solution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90452"/>
            <a:ext cx="6545053" cy="28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Pronađite proste brojeve u Pascalovom trokutu. </a:t>
            </a:r>
          </a:p>
          <a:p>
            <a:r>
              <a:rPr lang="hr-HR" dirty="0" smtClean="0"/>
              <a:t>Promotrite brojeve koji se nalaze u istom retku kao i neki prosti broj. </a:t>
            </a:r>
          </a:p>
          <a:p>
            <a:r>
              <a:rPr lang="hr-HR" dirty="0" smtClean="0"/>
              <a:t>Što primjećujete?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3.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59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libor\AppData\Local\Microsoft\Windows\INetCache\IE\XE51KLSO\pasc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48254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4.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Pročitajte redove Pascalovog trokuta kao brojeve tako da elemente u redu shvaćamo kao znamenke, a ako je neki broj dvoznamenkast, znamenku desetica prebacite dalje. </a:t>
            </a:r>
          </a:p>
          <a:p>
            <a:r>
              <a:rPr lang="hr-HR" dirty="0" smtClean="0"/>
              <a:t>Što možete reći o tako dobivenim brojevima?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4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libor\AppData\Local\Microsoft\Windows\INetCache\IE\XE51KLSO\pascalstriangle1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412776"/>
            <a:ext cx="391723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Potencije broja 11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78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5.1.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Promotrite dijagonale u Pascalovom trokutu. </a:t>
            </a:r>
          </a:p>
          <a:p>
            <a:r>
              <a:rPr lang="hr-HR" dirty="0" smtClean="0"/>
              <a:t>Na dijagonali koja počinje u prvom redu nalaze se jedinice. </a:t>
            </a:r>
          </a:p>
          <a:p>
            <a:r>
              <a:rPr lang="hr-HR" dirty="0" smtClean="0"/>
              <a:t>Što možete reći o brojevima koji se nalaze na dijagonali koja počinje u drugom redu? 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757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alibor\AppData\Local\Microsoft\Windows\INetCache\IE\MMJHTQ1N\220px-Triángulo_de_Pascal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608512" cy="49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Zadatak 5.2.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Što možete reći o brojevima koji se nalaze na dijagonali koja počinje u trećem redu? </a:t>
            </a:r>
          </a:p>
          <a:p>
            <a:r>
              <a:rPr lang="hr-HR" dirty="0" smtClean="0"/>
              <a:t>Zbrojite dva susjedna broja u dijagonali koja počinje u trećem redu. </a:t>
            </a:r>
          </a:p>
          <a:p>
            <a:r>
              <a:rPr lang="hr-HR" dirty="0" smtClean="0"/>
              <a:t>Kakve ste brojeve dobili?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39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libor\AppData\Local\Microsoft\Windows\INetCache\IE\XE51KLSO\triangul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20185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 s kartama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625" t="12727" r="16746" b="5119"/>
          <a:stretch/>
        </p:blipFill>
        <p:spPr bwMode="auto">
          <a:xfrm>
            <a:off x="942833" y="1171853"/>
            <a:ext cx="4354514" cy="2235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2711" t="12759" r="58055" b="4166"/>
          <a:stretch/>
        </p:blipFill>
        <p:spPr bwMode="auto">
          <a:xfrm>
            <a:off x="5508104" y="1124744"/>
            <a:ext cx="2272107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39234" t="12759" r="21532" b="4166"/>
          <a:stretch/>
        </p:blipFill>
        <p:spPr bwMode="auto">
          <a:xfrm>
            <a:off x="827584" y="3430685"/>
            <a:ext cx="2232248" cy="2404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074" t="11341" r="57256" b="5301"/>
          <a:stretch/>
        </p:blipFill>
        <p:spPr bwMode="auto">
          <a:xfrm>
            <a:off x="3079229" y="3501008"/>
            <a:ext cx="2428875" cy="2334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37960" t="11341" r="22807" b="5301"/>
          <a:stretch/>
        </p:blipFill>
        <p:spPr bwMode="auto">
          <a:xfrm>
            <a:off x="5534259" y="3501008"/>
            <a:ext cx="2303291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37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6.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Nacrtajte kružnicu.</a:t>
            </a:r>
          </a:p>
          <a:p>
            <a:r>
              <a:rPr lang="hr-HR" dirty="0" smtClean="0"/>
              <a:t>Na kružnici označite najprije jednu točku, zatim dvije, tri, …</a:t>
            </a:r>
          </a:p>
          <a:p>
            <a:r>
              <a:rPr lang="hr-HR" dirty="0" smtClean="0"/>
              <a:t>Koliko je tim točkama određeno dužina, trokuta, četverokuta, peterokuta…</a:t>
            </a:r>
          </a:p>
          <a:p>
            <a:r>
              <a:rPr lang="hr-HR" dirty="0" smtClean="0"/>
              <a:t>Popunite tablicu na listiću.</a:t>
            </a:r>
          </a:p>
          <a:p>
            <a:r>
              <a:rPr lang="hr-HR" dirty="0" smtClean="0"/>
              <a:t>Što primjećujete?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40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526" t="16161" r="35566" b="5301"/>
          <a:stretch/>
        </p:blipFill>
        <p:spPr bwMode="auto">
          <a:xfrm>
            <a:off x="971600" y="980729"/>
            <a:ext cx="734481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37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Zbrajajte koso brojeve u Pascalovom trokutu tako da krenete od jedinice na lijevoj dijagonali.</a:t>
            </a:r>
          </a:p>
          <a:p>
            <a:r>
              <a:rPr lang="hr-HR" dirty="0" smtClean="0"/>
              <a:t>Pronađite pravilnost u dobivenim zbrojevima!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7.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73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libor\AppData\Local\Microsoft\Windows\INetCache\IE\MMJHTQ1N\5.8.sm.empt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852737"/>
            <a:ext cx="12382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libor\AppData\Local\Microsoft\Windows\INetCache\IE\6PZFCD70\pascal-triangle-150x1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59" y="1124744"/>
            <a:ext cx="4364682" cy="43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Razmnožavanje zečeva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1202.godine , talijanski matematičar Leonardo Pisano, poznatiji kao </a:t>
            </a:r>
            <a:r>
              <a:rPr lang="hr-HR" dirty="0" err="1" smtClean="0"/>
              <a:t>Fibonacci</a:t>
            </a:r>
            <a:r>
              <a:rPr lang="hr-HR" dirty="0" smtClean="0"/>
              <a:t>,  postavio je pitanje: „U idealnim uvjetima, koliko parova zečeva možemo dobiti u godini dana od jednog para zečeva?” </a:t>
            </a:r>
          </a:p>
          <a:p>
            <a:r>
              <a:rPr lang="hr-HR" dirty="0" smtClean="0"/>
              <a:t>Uvjet zadatka je da ženka uvijek rađa parove i da se svaki par sastoji od mužjaka i ženke. </a:t>
            </a:r>
          </a:p>
          <a:p>
            <a:r>
              <a:rPr lang="hr-HR" dirty="0" smtClean="0"/>
              <a:t>Zečevi se ne mogu razmnožavati dok nisu bar mjesec dana stari, pa prvi mjesec postoji samo jedan par zečeva.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55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Zečevi se ne mogu razmnožavati dok nisu bar mjesec dana stari, pa prvi mjesec postoji samo jedan par zečeva. </a:t>
            </a:r>
          </a:p>
          <a:p>
            <a:r>
              <a:rPr lang="hr-HR" dirty="0" smtClean="0"/>
              <a:t>Na kraju drugog mjeseca ženka leže, što nam daje dva para zečeva. </a:t>
            </a:r>
          </a:p>
          <a:p>
            <a:r>
              <a:rPr lang="hr-HR" dirty="0" smtClean="0"/>
              <a:t>Treći mjesec prvi par zečeva ima još jedan par novorođenčadi. </a:t>
            </a:r>
            <a:endParaRPr lang="hr-HR" dirty="0"/>
          </a:p>
          <a:p>
            <a:r>
              <a:rPr lang="hr-HR" dirty="0" smtClean="0"/>
              <a:t>Tako imamo tri para zečeva, od kojih će dva para imati mlade idući mjesec. 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Niz kojim se zečevi razmnožavaju glasi: </a:t>
            </a:r>
          </a:p>
          <a:p>
            <a:endParaRPr lang="hr-HR" dirty="0" smtClean="0"/>
          </a:p>
          <a:p>
            <a:r>
              <a:rPr lang="hr-HR" dirty="0" smtClean="0"/>
              <a:t>1, 1, </a:t>
            </a:r>
            <a:r>
              <a:rPr lang="hr-HR" dirty="0" err="1" smtClean="0"/>
              <a:t>2</a:t>
            </a:r>
            <a:r>
              <a:rPr lang="hr-HR" dirty="0" smtClean="0"/>
              <a:t>, </a:t>
            </a:r>
            <a:r>
              <a:rPr lang="hr-HR" dirty="0" err="1" smtClean="0"/>
              <a:t>3</a:t>
            </a:r>
            <a:r>
              <a:rPr lang="hr-HR" dirty="0" smtClean="0"/>
              <a:t>, </a:t>
            </a:r>
            <a:r>
              <a:rPr lang="hr-HR" dirty="0" err="1" smtClean="0"/>
              <a:t>5</a:t>
            </a:r>
            <a:r>
              <a:rPr lang="hr-HR" dirty="0" smtClean="0"/>
              <a:t>, </a:t>
            </a:r>
            <a:r>
              <a:rPr lang="hr-HR" dirty="0" err="1" smtClean="0"/>
              <a:t>8</a:t>
            </a:r>
            <a:r>
              <a:rPr lang="hr-HR" dirty="0" smtClean="0"/>
              <a:t>, 13, 21, 34, 55, 89, 144, …</a:t>
            </a:r>
          </a:p>
          <a:p>
            <a:endParaRPr lang="hr-HR" dirty="0" smtClean="0"/>
          </a:p>
          <a:p>
            <a:r>
              <a:rPr lang="hr-HR" dirty="0" smtClean="0"/>
              <a:t>Svaki idući broj je zbroj dva prethodna broja.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42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 err="1" smtClean="0"/>
              <a:t>Fibonaccijev</a:t>
            </a:r>
            <a:r>
              <a:rPr lang="hr-HR" dirty="0" smtClean="0"/>
              <a:t> niz </a:t>
            </a:r>
            <a:endParaRPr lang="hr-HR" dirty="0"/>
          </a:p>
        </p:txBody>
      </p:sp>
      <p:pic>
        <p:nvPicPr>
          <p:cNvPr id="6" name="Picture 2" descr="C:\Users\Dalibor\AppData\Local\Microsoft\Windows\INetCache\IE\XE51KLSO\Hdxx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7" y="1132458"/>
            <a:ext cx="7117709" cy="48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7834064" cy="4450308"/>
          </a:xfrm>
        </p:spPr>
        <p:txBody>
          <a:bodyPr>
            <a:normAutofit/>
          </a:bodyPr>
          <a:lstStyle/>
          <a:p>
            <a:endParaRPr lang="hr-HR" sz="7200" dirty="0" smtClean="0"/>
          </a:p>
          <a:p>
            <a:r>
              <a:rPr lang="hr-HR" sz="7200" dirty="0" smtClean="0"/>
              <a:t>Hvala na pažnji!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4377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7834064" cy="4450308"/>
          </a:xfrm>
        </p:spPr>
        <p:txBody>
          <a:bodyPr>
            <a:normAutofit fontScale="92500"/>
          </a:bodyPr>
          <a:lstStyle/>
          <a:p>
            <a:endParaRPr lang="hr-HR" sz="7200" dirty="0" smtClean="0"/>
          </a:p>
          <a:p>
            <a:r>
              <a:rPr lang="hr-HR" sz="6600" dirty="0" smtClean="0"/>
              <a:t>Vidimo se prvog četvrtka u prosincu</a:t>
            </a:r>
            <a:endParaRPr lang="hr-HR" sz="6600" dirty="0"/>
          </a:p>
          <a:p>
            <a:pPr marL="109728" indent="0">
              <a:buNone/>
            </a:pPr>
            <a:r>
              <a:rPr lang="hr-HR" sz="6600" dirty="0"/>
              <a:t> </a:t>
            </a:r>
            <a:r>
              <a:rPr lang="hr-HR" sz="6600" dirty="0" smtClean="0"/>
              <a:t>slijedeće godine!!!</a:t>
            </a:r>
          </a:p>
          <a:p>
            <a:pPr marL="109728" indent="0">
              <a:buNone/>
            </a:pP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25880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Pogađanje broja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Zamislite neki prirodni broj manji od 64. </a:t>
            </a:r>
          </a:p>
          <a:p>
            <a:endParaRPr lang="hr-HR" dirty="0" smtClean="0"/>
          </a:p>
          <a:p>
            <a:r>
              <a:rPr lang="hr-HR" dirty="0" smtClean="0"/>
              <a:t>Nemojte reći na glas o kojem se broju radi. </a:t>
            </a:r>
          </a:p>
          <a:p>
            <a:endParaRPr lang="hr-HR" dirty="0" smtClean="0"/>
          </a:p>
          <a:p>
            <a:r>
              <a:rPr lang="hr-HR" dirty="0" smtClean="0"/>
              <a:t>Pogledajte kartice A, B, </a:t>
            </a:r>
            <a:r>
              <a:rPr lang="hr-HR" dirty="0" err="1" smtClean="0"/>
              <a:t>C</a:t>
            </a:r>
            <a:r>
              <a:rPr lang="hr-HR" dirty="0" smtClean="0"/>
              <a:t>, </a:t>
            </a:r>
            <a:r>
              <a:rPr lang="hr-HR" dirty="0" err="1" smtClean="0"/>
              <a:t>D</a:t>
            </a:r>
            <a:r>
              <a:rPr lang="hr-HR" dirty="0" smtClean="0"/>
              <a:t>, </a:t>
            </a:r>
            <a:r>
              <a:rPr lang="hr-HR" dirty="0" err="1" smtClean="0"/>
              <a:t>E</a:t>
            </a:r>
            <a:r>
              <a:rPr lang="hr-HR" dirty="0" smtClean="0"/>
              <a:t> i F. </a:t>
            </a:r>
          </a:p>
          <a:p>
            <a:endParaRPr lang="hr-HR" dirty="0" smtClean="0"/>
          </a:p>
          <a:p>
            <a:r>
              <a:rPr lang="hr-HR" dirty="0" smtClean="0"/>
              <a:t>Na koji se karticama nalazi zamišljeni broj?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94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Zamijenite slova brojevima od 1 do 7 tako da sva tri zbroja, dva okomita i jedan vodoravan, budu jednaka.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Zbrojevi 1. 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2440" t="31472" r="52472" b="21178"/>
          <a:stretch/>
        </p:blipFill>
        <p:spPr bwMode="auto">
          <a:xfrm>
            <a:off x="2123728" y="2708920"/>
            <a:ext cx="4608512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61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Ako je zbroj 11, imamo 2 rješenja: </a:t>
            </a:r>
            <a:endParaRPr lang="hr-HR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711" t="20982" r="40351" b="47830"/>
          <a:stretch/>
        </p:blipFill>
        <p:spPr bwMode="auto">
          <a:xfrm>
            <a:off x="755576" y="2708921"/>
            <a:ext cx="6380733" cy="2664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9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Ako je zbroj 12, imamo 3 rješenja: </a:t>
            </a:r>
            <a:endParaRPr lang="hr-HR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987" t="57274" r="25200" b="10688"/>
          <a:stretch/>
        </p:blipFill>
        <p:spPr bwMode="auto">
          <a:xfrm>
            <a:off x="683568" y="2890837"/>
            <a:ext cx="7560840" cy="2770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9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Ako je zbroj 13, imamo 2 rješenja: </a:t>
            </a:r>
            <a:endParaRPr lang="hr-HR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104" t="61809" r="39713" b="5301"/>
          <a:stretch/>
        </p:blipFill>
        <p:spPr bwMode="auto">
          <a:xfrm>
            <a:off x="1187624" y="2780928"/>
            <a:ext cx="6328345" cy="2856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9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Zamijenite slova brojevima od 1 do 9 tako da sva tri zbroja po stranicama trokuta budu jednaka 20.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Zbrojevi 2. 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551" t="35158" r="54430" b="11822"/>
          <a:stretch/>
        </p:blipFill>
        <p:spPr bwMode="auto">
          <a:xfrm>
            <a:off x="1907704" y="2852936"/>
            <a:ext cx="5256584" cy="3338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79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806</Words>
  <Application>Microsoft Office PowerPoint</Application>
  <PresentationFormat>Prikaz na zaslonu (4:3)</PresentationFormat>
  <Paragraphs>115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Concourse</vt:lpstr>
      <vt:lpstr>Večer matematike 2015.</vt:lpstr>
      <vt:lpstr>PowerPointova prezentacija</vt:lpstr>
      <vt:lpstr>Igra s kartama</vt:lpstr>
      <vt:lpstr>Pogađanje broja</vt:lpstr>
      <vt:lpstr>Zbrojevi 1. </vt:lpstr>
      <vt:lpstr>PowerPointova prezentacija</vt:lpstr>
      <vt:lpstr>PowerPointova prezentacija</vt:lpstr>
      <vt:lpstr>PowerPointova prezentacija</vt:lpstr>
      <vt:lpstr>Zbrojevi 2. </vt:lpstr>
      <vt:lpstr>PowerPointova prezentacija</vt:lpstr>
      <vt:lpstr>Pascalov ili Kineski trokut </vt:lpstr>
      <vt:lpstr>Blaise Pascal (1623. – 1662.)</vt:lpstr>
      <vt:lpstr>Kako nastaje Pascalov trokut? </vt:lpstr>
      <vt:lpstr>PowerPointova prezentacija</vt:lpstr>
      <vt:lpstr>PowerPointova prezentacija</vt:lpstr>
      <vt:lpstr>PowerPointova prezentacija</vt:lpstr>
      <vt:lpstr> </vt:lpstr>
      <vt:lpstr>Zadatak 1. </vt:lpstr>
      <vt:lpstr>Fraktali</vt:lpstr>
      <vt:lpstr>Zadatak 2. </vt:lpstr>
      <vt:lpstr>Potencije broja 2</vt:lpstr>
      <vt:lpstr>Zadatak 3. </vt:lpstr>
      <vt:lpstr>PowerPointova prezentacija</vt:lpstr>
      <vt:lpstr>Zadatak 4. </vt:lpstr>
      <vt:lpstr>Potencije broja 11</vt:lpstr>
      <vt:lpstr>Zadatak 5.1.</vt:lpstr>
      <vt:lpstr>PowerPointova prezentacija</vt:lpstr>
      <vt:lpstr>Zadatak 5.2.</vt:lpstr>
      <vt:lpstr>PowerPointova prezentacija</vt:lpstr>
      <vt:lpstr>Zadatak 6.</vt:lpstr>
      <vt:lpstr>PowerPointova prezentacija</vt:lpstr>
      <vt:lpstr>Zadatak 7. </vt:lpstr>
      <vt:lpstr>PowerPointova prezentacija</vt:lpstr>
      <vt:lpstr>Razmnožavanje zečeva</vt:lpstr>
      <vt:lpstr>PowerPointova prezentacija</vt:lpstr>
      <vt:lpstr>PowerPointova prezentacija</vt:lpstr>
      <vt:lpstr>Fibonaccijev niz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Večer matematike</dc:title>
  <dc:creator>Dalibor</dc:creator>
  <cp:lastModifiedBy>Dalibor</cp:lastModifiedBy>
  <cp:revision>59</cp:revision>
  <cp:lastPrinted>2015-12-03T12:24:14Z</cp:lastPrinted>
  <dcterms:created xsi:type="dcterms:W3CDTF">2015-12-02T18:39:39Z</dcterms:created>
  <dcterms:modified xsi:type="dcterms:W3CDTF">2016-02-16T11:49:36Z</dcterms:modified>
</cp:coreProperties>
</file>