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handoutMasterIdLst>
    <p:handoutMasterId r:id="rId28"/>
  </p:handout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57" r:id="rId9"/>
    <p:sldId id="258" r:id="rId10"/>
    <p:sldId id="275" r:id="rId11"/>
    <p:sldId id="259" r:id="rId12"/>
    <p:sldId id="260" r:id="rId13"/>
    <p:sldId id="280" r:id="rId14"/>
    <p:sldId id="285" r:id="rId15"/>
    <p:sldId id="279" r:id="rId16"/>
    <p:sldId id="263" r:id="rId17"/>
    <p:sldId id="264" r:id="rId18"/>
    <p:sldId id="281" r:id="rId19"/>
    <p:sldId id="282" r:id="rId20"/>
    <p:sldId id="283" r:id="rId21"/>
    <p:sldId id="284" r:id="rId22"/>
    <p:sldId id="265" r:id="rId23"/>
    <p:sldId id="268" r:id="rId24"/>
    <p:sldId id="270" r:id="rId25"/>
    <p:sldId id="278" r:id="rId26"/>
    <p:sldId id="277" r:id="rId27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3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3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215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0114BA5-CD64-498C-A54F-8DF4C5F51422}" type="datetimeFigureOut">
              <a:rPr lang="hr-HR"/>
              <a:pPr>
                <a:defRPr/>
              </a:pPr>
              <a:t>31.1.2017.</a:t>
            </a:fld>
            <a:endParaRPr lang="hr-HR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2818538-CD18-4A53-A322-A3AE637AC47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avni poveznik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5" name="Rezervirano mjesto datuma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18111-844A-48C2-8D6F-A5CDEE7A814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BC9AE-D0B4-4F4F-BD16-22AFB96EE62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CEB9C-0BE9-47DC-B317-E012E4D2F64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Kliknite da biste uredili stil naslova matrice</a:t>
            </a:r>
            <a:endParaRPr lang="en-US" dirty="0"/>
          </a:p>
        </p:txBody>
      </p:sp>
      <p:sp>
        <p:nvSpPr>
          <p:cNvPr id="27" name="Rezervirano mjesto sadržaja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en-US" dirty="0"/>
          </a:p>
        </p:txBody>
      </p:sp>
      <p:sp>
        <p:nvSpPr>
          <p:cNvPr id="4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149EE-A117-447A-AAF3-956A253425A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avni poveznik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5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podnožj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4CBD0-AB3D-4172-8594-21CD2DEC1F9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89045-A380-49BB-9FD0-DA22E34D734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25" name="Rezervirano mjesto tekst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28" name="Rezervirano mjesto sadržaja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8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7688-8F4D-4E10-84EA-C8A87EE06ED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datum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podnožja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86665-2A4A-447E-9312-A5402E3DDF2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podnožj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23386-A39A-4275-843A-16AC5E57119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ni poveznik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6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podnožj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48988-21B5-4E5B-BE7C-877D5FCC370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zervirano mjesto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r-HR" noProof="0" smtClean="0"/>
              <a:t>Pritisnite ikonu za dodavanje slike</a:t>
            </a:r>
            <a:endParaRPr lang="en-US" noProof="0" dirty="0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11251-7030-44CB-A1FE-E76E2461D03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1029" name="Rezervirano mjesto teksta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1" name="Rezervirano mjesto datum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8" name="Rezervirano mjesto podnožj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C22CE95-419E-4DC2-9AB3-F427D816EB8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10" name="Rezervirano mjesto naslova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0" r:id="rId4"/>
    <p:sldLayoutId id="2147483926" r:id="rId5"/>
    <p:sldLayoutId id="2147483921" r:id="rId6"/>
    <p:sldLayoutId id="2147483927" r:id="rId7"/>
    <p:sldLayoutId id="2147483928" r:id="rId8"/>
    <p:sldLayoutId id="2147483929" r:id="rId9"/>
    <p:sldLayoutId id="2147483922" r:id="rId10"/>
    <p:sldLayoutId id="21474839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vvo.hr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ncvvo.hr/wp-content/uploads/2016/12/PRIRUCNIK-ZA-UCENIKE-koji-2016.-2017.-zavr%C5%A1avaju-4.-5.-razred-u-srednjim-%C5%A1kolama-u-Republici-Hrvatskoj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ji.hr/" TargetMode="External"/><Relationship Id="rId2" Type="http://schemas.openxmlformats.org/officeDocument/2006/relationships/hyperlink" Target="http://www.ncvvo.h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tura.bedekovcina@gmail.com" TargetMode="External"/><Relationship Id="rId5" Type="http://schemas.openxmlformats.org/officeDocument/2006/relationships/hyperlink" Target="http://www.ss-bedekovcina.skole.hr/" TargetMode="External"/><Relationship Id="rId4" Type="http://schemas.openxmlformats.org/officeDocument/2006/relationships/hyperlink" Target="http://www.postani-student.hr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700213"/>
            <a:ext cx="8458200" cy="914400"/>
          </a:xfrm>
        </p:spPr>
        <p:txBody>
          <a:bodyPr/>
          <a:lstStyle/>
          <a:p>
            <a:pPr algn="ctr" eaLnBrk="1" hangingPunct="1"/>
            <a:r>
              <a:rPr lang="hr-HR" b="1" smtClean="0">
                <a:solidFill>
                  <a:srgbClr val="443329"/>
                </a:solidFill>
              </a:rPr>
              <a:t>              Srednja škola Bedekovčina</a:t>
            </a:r>
          </a:p>
          <a:p>
            <a:pPr algn="ctr" eaLnBrk="1" hangingPunct="1"/>
            <a:r>
              <a:rPr lang="hr-HR" b="1" smtClean="0">
                <a:solidFill>
                  <a:srgbClr val="443329"/>
                </a:solidFill>
              </a:rPr>
              <a:t>               5. Ma, 4. Mb, 4.Ga, 4. Gb, 4.P</a:t>
            </a:r>
          </a:p>
        </p:txBody>
      </p:sp>
      <p:pic>
        <p:nvPicPr>
          <p:cNvPr id="10243" name="Picture 6" descr="P4230407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2411413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8" descr="P4020285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0" y="1773238"/>
            <a:ext cx="2411413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9" descr="P4020299"/>
          <p:cNvPicPr>
            <a:picLocks noChangeAspect="1" noChangeArrowheads="1"/>
          </p:cNvPicPr>
          <p:nvPr/>
        </p:nvPicPr>
        <p:blipFill>
          <a:blip r:embed="rId4" cstate="print">
            <a:lum bright="36000"/>
          </a:blip>
          <a:srcRect/>
          <a:stretch>
            <a:fillRect/>
          </a:stretch>
        </p:blipFill>
        <p:spPr bwMode="auto">
          <a:xfrm>
            <a:off x="0" y="3644900"/>
            <a:ext cx="240982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132138" y="3213100"/>
            <a:ext cx="50069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r-HR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DRŽAVNA MATURA</a:t>
            </a:r>
          </a:p>
          <a:p>
            <a:pPr algn="ctr">
              <a:defRPr/>
            </a:pPr>
            <a:r>
              <a:rPr lang="hr-HR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2016./2017.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z="2800" b="1" dirty="0" smtClean="0"/>
              <a:t>Za organizaciju i izvođenje ispita zadužen je NCVVO u suradnji sa školama (</a:t>
            </a:r>
            <a:r>
              <a:rPr lang="hr-HR" sz="2800" b="1" dirty="0" smtClean="0">
                <a:hlinkClick r:id="rId2"/>
              </a:rPr>
              <a:t>www.ncvvo.hr</a:t>
            </a:r>
            <a:r>
              <a:rPr lang="hr-HR" sz="2800" b="1" dirty="0" smtClean="0"/>
              <a:t>)</a:t>
            </a:r>
            <a:endParaRPr lang="hr-HR" sz="2800" b="1" dirty="0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hr-HR" sz="2800" b="1" dirty="0" smtClean="0">
              <a:latin typeface="Arial" charset="0"/>
            </a:endParaRPr>
          </a:p>
          <a:p>
            <a:pPr eaLnBrk="1" hangingPunct="1"/>
            <a:r>
              <a:rPr lang="hr-HR" sz="2800" b="1" dirty="0" smtClean="0"/>
              <a:t>U školi je za organizaciju zaduženo školsko ispitno povjerenstvo čiji su članovi razrednici i ispitni koordinatori s ravnateljicom na čelu.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395288" y="549275"/>
            <a:ext cx="2511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b="1">
                <a:solidFill>
                  <a:schemeClr val="accent2"/>
                </a:solidFill>
              </a:rPr>
              <a:t>PRAVILNIK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052736"/>
            <a:ext cx="8137525" cy="58052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sz="2800" b="1" dirty="0" smtClean="0"/>
              <a:t>Državna matura sastoji se od:</a:t>
            </a:r>
          </a:p>
          <a:p>
            <a:pPr lvl="4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800" b="1" u="sng" dirty="0" smtClean="0"/>
              <a:t>1. obaveznog dijela</a:t>
            </a:r>
          </a:p>
          <a:p>
            <a:pPr lvl="4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hr-HR" sz="2800" b="1" dirty="0" smtClean="0"/>
              <a:t> </a:t>
            </a:r>
            <a:r>
              <a:rPr lang="hr-HR" sz="2800" b="1" dirty="0" smtClean="0"/>
              <a:t>hrvatski jezik </a:t>
            </a:r>
          </a:p>
          <a:p>
            <a:pPr lvl="4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hr-HR" sz="2800" b="1" dirty="0" smtClean="0"/>
              <a:t> </a:t>
            </a:r>
            <a:r>
              <a:rPr lang="hr-HR" sz="2800" b="1" dirty="0" smtClean="0"/>
              <a:t>matematika</a:t>
            </a:r>
          </a:p>
          <a:p>
            <a:pPr lvl="4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hr-HR" sz="2800" b="1" dirty="0" smtClean="0"/>
              <a:t> </a:t>
            </a:r>
            <a:r>
              <a:rPr lang="hr-HR" sz="2800" b="1" dirty="0" smtClean="0"/>
              <a:t>strani </a:t>
            </a:r>
            <a:r>
              <a:rPr lang="hr-HR" sz="2800" b="1" dirty="0" smtClean="0"/>
              <a:t>jezik</a:t>
            </a:r>
          </a:p>
          <a:p>
            <a:pPr lvl="4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800" b="1" u="sng" dirty="0" smtClean="0"/>
              <a:t>2. izbornog dijela</a:t>
            </a:r>
            <a:r>
              <a:rPr lang="hr-HR" sz="2800" b="1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hr-HR" sz="2800" b="1" dirty="0" smtClean="0"/>
              <a:t>Obavezni predmeti – biraju razine.</a:t>
            </a:r>
          </a:p>
          <a:p>
            <a:pPr eaLnBrk="1" hangingPunct="1">
              <a:lnSpc>
                <a:spcPct val="90000"/>
              </a:lnSpc>
            </a:pPr>
            <a:r>
              <a:rPr lang="hr-HR" sz="2800" b="1" dirty="0" smtClean="0"/>
              <a:t>Razine </a:t>
            </a:r>
            <a:r>
              <a:rPr lang="hr-HR" sz="2800" b="1" dirty="0" smtClean="0"/>
              <a:t>se propisuju ispitnim katalozima</a:t>
            </a:r>
            <a:r>
              <a:rPr lang="hr-HR" sz="2800" b="1" dirty="0" smtClean="0"/>
              <a:t>.</a:t>
            </a:r>
          </a:p>
          <a:p>
            <a:pPr eaLnBrk="1" hangingPunct="1">
              <a:lnSpc>
                <a:spcPct val="90000"/>
              </a:lnSpc>
              <a:buNone/>
            </a:pPr>
            <a:endParaRPr lang="hr-HR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hr-HR" sz="2800" b="1" dirty="0" smtClean="0"/>
              <a:t>Iz izbornih predmeta učenik sam bira koje će predmete polagati i broj predmeta je ograničen na </a:t>
            </a:r>
            <a:r>
              <a:rPr lang="hr-HR" sz="2800" b="1" u="sng" dirty="0" smtClean="0"/>
              <a:t>6 (šest</a:t>
            </a:r>
            <a:r>
              <a:rPr lang="hr-HR" sz="2800" b="1" dirty="0" smtClean="0"/>
              <a:t>) po ispitnom roku</a:t>
            </a:r>
            <a:r>
              <a:rPr lang="hr-HR" sz="2800" dirty="0" smtClean="0"/>
              <a:t>. </a:t>
            </a:r>
            <a:r>
              <a:rPr lang="hr-HR" sz="2800" b="1" dirty="0" smtClean="0"/>
              <a:t>Prijavljuje do </a:t>
            </a:r>
            <a:r>
              <a:rPr lang="hr-HR" sz="2800" b="1" u="sng" dirty="0" smtClean="0"/>
              <a:t>10 studijskih programa.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395288" y="549275"/>
            <a:ext cx="14049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b="1">
                <a:solidFill>
                  <a:schemeClr val="accent2"/>
                </a:solidFill>
              </a:rPr>
              <a:t>ISPITI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8280400" cy="4714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z="2800" b="1" dirty="0" smtClean="0"/>
              <a:t>Ispiti se polažu u dva roka :</a:t>
            </a:r>
            <a:endParaRPr lang="hr-HR" sz="2800" b="1" dirty="0" smtClean="0">
              <a:latin typeface="Arial" charset="0"/>
            </a:endParaRPr>
          </a:p>
          <a:p>
            <a:pPr marL="977900" indent="373063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hr-HR" sz="2800" b="1" dirty="0" smtClean="0"/>
              <a:t> </a:t>
            </a:r>
            <a:r>
              <a:rPr lang="hr-HR" sz="2800" b="1" u="sng" dirty="0" smtClean="0"/>
              <a:t>ljetni</a:t>
            </a:r>
            <a:endParaRPr lang="hr-HR" sz="2800" b="1" dirty="0" smtClean="0"/>
          </a:p>
          <a:p>
            <a:pPr marL="977900" indent="373063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hr-HR" sz="2800" b="1" dirty="0" smtClean="0"/>
              <a:t> </a:t>
            </a:r>
            <a:r>
              <a:rPr lang="hr-HR" sz="2800" b="1" u="sng" dirty="0" smtClean="0"/>
              <a:t>jesenski</a:t>
            </a:r>
            <a:r>
              <a:rPr lang="hr-HR" sz="2800" b="1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800" b="1" dirty="0" smtClean="0"/>
              <a:t>Termini ispita određeni su kalendarom.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800" b="1" dirty="0" smtClean="0"/>
              <a:t>Pravo pristupa polaganju državne mature, odnosno ispita državne mature imaju učenici, odnosno pristupnici koji su s uspjehom završili završni razred na kraju nastavne godine</a:t>
            </a:r>
            <a:r>
              <a:rPr lang="hr-HR" sz="28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800" b="1" dirty="0" smtClean="0"/>
              <a:t>Učenici koji su upućeni na popravne ispite ne mogu pristupiti prijavljenim ispitima u ljetnome roku (Pravilnik o polaganju državne mature, Članak 16., stavak 1.)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395288" y="549275"/>
            <a:ext cx="18780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b="1">
                <a:solidFill>
                  <a:schemeClr val="accent2"/>
                </a:solidFill>
              </a:rPr>
              <a:t>ROKOVI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22531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 l="16606" t="26202" r="18427" b="6250"/>
          <a:stretch>
            <a:fillRect/>
          </a:stretch>
        </p:blipFill>
        <p:spPr bwMode="auto">
          <a:xfrm>
            <a:off x="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23555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 l="13654" t="56718" r="51648" b="24577"/>
          <a:stretch>
            <a:fillRect/>
          </a:stretch>
        </p:blipFill>
        <p:spPr bwMode="auto">
          <a:xfrm>
            <a:off x="0" y="1666875"/>
            <a:ext cx="91440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hlinkClick r:id="rId2"/>
              </a:rPr>
              <a:t>PRIRUČNIK ZA KANDIDATE - UČENIKE</a:t>
            </a:r>
            <a:endParaRPr lang="hr-HR" dirty="0"/>
          </a:p>
        </p:txBody>
      </p:sp>
      <p:sp>
        <p:nvSpPr>
          <p:cNvPr id="24579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/>
          <a:srcRect l="21584" t="31500" r="21413" b="14360"/>
          <a:stretch>
            <a:fillRect/>
          </a:stretch>
        </p:blipFill>
        <p:spPr bwMode="auto">
          <a:xfrm>
            <a:off x="900113" y="1700213"/>
            <a:ext cx="741680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8"/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8424862" cy="5138737"/>
          </a:xfrm>
        </p:spPr>
        <p:txBody>
          <a:bodyPr/>
          <a:lstStyle/>
          <a:p>
            <a:pPr marL="180000" indent="-609600" eaLnBrk="1" hangingPunct="1">
              <a:spcBef>
                <a:spcPts val="0"/>
              </a:spcBef>
              <a:buFont typeface="Wingdings" pitchFamily="2" charset="2"/>
              <a:buAutoNum type="arabicPeriod"/>
              <a:defRPr/>
            </a:pPr>
            <a:r>
              <a:rPr lang="hr-HR" sz="2800" b="1" dirty="0" smtClean="0"/>
              <a:t>Prijaviti se u sustav </a:t>
            </a:r>
            <a:r>
              <a:rPr lang="hr-HR" sz="2800" b="1" dirty="0" err="1" smtClean="0"/>
              <a:t>NISpVU</a:t>
            </a:r>
            <a:r>
              <a:rPr lang="hr-HR" sz="2800" b="1" dirty="0" smtClean="0"/>
              <a:t> pomoću </a:t>
            </a:r>
            <a:r>
              <a:rPr lang="hr-HR" sz="2800" b="1" dirty="0" err="1" smtClean="0"/>
              <a:t>Carnetovih</a:t>
            </a:r>
            <a:r>
              <a:rPr lang="hr-HR" sz="2800" b="1" dirty="0" smtClean="0"/>
              <a:t> pristupnih podataka (dobit će ih u školi). </a:t>
            </a:r>
          </a:p>
          <a:p>
            <a:pPr marL="180000" indent="-609600" eaLnBrk="1" hangingPunct="1">
              <a:spcBef>
                <a:spcPts val="0"/>
              </a:spcBef>
              <a:buFont typeface="Wingdings" pitchFamily="2" charset="2"/>
              <a:buAutoNum type="arabicPeriod"/>
              <a:defRPr/>
            </a:pPr>
            <a:endParaRPr lang="hr-HR" sz="1400" b="1" dirty="0" smtClean="0"/>
          </a:p>
          <a:p>
            <a:pPr marL="180000" indent="-609600" eaLnBrk="1" hangingPunct="1">
              <a:spcBef>
                <a:spcPts val="0"/>
              </a:spcBef>
              <a:buFont typeface="Wingdings" pitchFamily="2" charset="2"/>
              <a:buAutoNum type="arabicPeriod"/>
              <a:defRPr/>
            </a:pPr>
            <a:r>
              <a:rPr lang="hr-HR" sz="2800" b="1" dirty="0" smtClean="0"/>
              <a:t>Upisati </a:t>
            </a:r>
            <a:r>
              <a:rPr lang="hr-HR" sz="2800" b="1" u="sng" dirty="0" smtClean="0"/>
              <a:t>točno</a:t>
            </a:r>
            <a:r>
              <a:rPr lang="hr-HR" sz="2800" b="1" dirty="0" smtClean="0"/>
              <a:t> svoje osobne podatke u za to predviđena polja – mobitel, adresa, e-mail adresa. </a:t>
            </a:r>
            <a:r>
              <a:rPr lang="hr-HR" sz="2800" b="1" u="sng" dirty="0" smtClean="0"/>
              <a:t>Bitno</a:t>
            </a:r>
            <a:r>
              <a:rPr lang="hr-HR" sz="2800" b="1" dirty="0" smtClean="0"/>
              <a:t> je zbog slanja povratnih informacija.</a:t>
            </a:r>
          </a:p>
          <a:p>
            <a:pPr marL="180000" indent="-609600" eaLnBrk="1" hangingPunct="1">
              <a:spcBef>
                <a:spcPts val="0"/>
              </a:spcBef>
              <a:buFont typeface="Wingdings" pitchFamily="2" charset="2"/>
              <a:buAutoNum type="arabicPeriod"/>
              <a:defRPr/>
            </a:pPr>
            <a:endParaRPr lang="hr-HR" sz="1400" b="1" dirty="0" smtClean="0"/>
          </a:p>
          <a:p>
            <a:pPr marL="180000" indent="-609600" eaLnBrk="1" hangingPunct="1">
              <a:spcBef>
                <a:spcPts val="0"/>
              </a:spcBef>
              <a:buFont typeface="Wingdings" pitchFamily="2" charset="2"/>
              <a:buAutoNum type="arabicPeriod"/>
              <a:defRPr/>
            </a:pPr>
            <a:r>
              <a:rPr lang="hr-HR" sz="2800" b="1" dirty="0" smtClean="0"/>
              <a:t>Tada će, preko mobitela, dobiti PIN i TAN, brojeve za potvrđivanje vlastite odluke.</a:t>
            </a:r>
          </a:p>
          <a:p>
            <a:pPr marL="180000" indent="-609600" eaLnBrk="1" hangingPunct="1">
              <a:spcBef>
                <a:spcPts val="0"/>
              </a:spcBef>
              <a:buFont typeface="Wingdings" pitchFamily="2" charset="2"/>
              <a:buAutoNum type="arabicPeriod"/>
              <a:defRPr/>
            </a:pPr>
            <a:endParaRPr lang="hr-HR" sz="1400" b="1" dirty="0" smtClean="0"/>
          </a:p>
          <a:p>
            <a:pPr marL="180000" indent="-609600" eaLnBrk="1" hangingPunct="1">
              <a:spcBef>
                <a:spcPts val="0"/>
              </a:spcBef>
              <a:buFont typeface="Wingdings" pitchFamily="2" charset="2"/>
              <a:buAutoNum type="arabicPeriod"/>
              <a:defRPr/>
            </a:pPr>
            <a:r>
              <a:rPr lang="hr-HR" sz="2800" b="1" dirty="0" smtClean="0"/>
              <a:t>Provjeriti osobe podatke i ocjene!!! Ako nešto nije u redu, što prije javiti koordinatoru i razredniku.</a:t>
            </a:r>
          </a:p>
          <a:p>
            <a:pPr marL="180000" indent="-609600" eaLnBrk="1" hangingPunct="1">
              <a:spcBef>
                <a:spcPts val="0"/>
              </a:spcBef>
              <a:buFont typeface="Wingdings" pitchFamily="2" charset="2"/>
              <a:buAutoNum type="arabicPeriod"/>
              <a:defRPr/>
            </a:pPr>
            <a:endParaRPr lang="hr-HR" sz="1400" b="1" dirty="0" smtClean="0"/>
          </a:p>
          <a:p>
            <a:pPr marL="180000" indent="-609600" eaLnBrk="1" hangingPunct="1">
              <a:spcBef>
                <a:spcPts val="0"/>
              </a:spcBef>
              <a:buFont typeface="Wingdings" pitchFamily="2" charset="2"/>
              <a:buAutoNum type="arabicPeriod"/>
              <a:defRPr/>
            </a:pPr>
            <a:r>
              <a:rPr lang="hr-HR" sz="2800" b="1" dirty="0" smtClean="0"/>
              <a:t>Javiti rezultate natjecanja koji se uzimaju </a:t>
            </a:r>
          </a:p>
          <a:p>
            <a:pPr marL="180000" indent="-60960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hr-HR" sz="2800" b="1" dirty="0" smtClean="0"/>
              <a:t> u obzir pri bodovanju kako bi se upisali u bazu.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endParaRPr lang="hr-HR" sz="2800" b="1" dirty="0" smtClean="0"/>
          </a:p>
        </p:txBody>
      </p:sp>
      <p:pic>
        <p:nvPicPr>
          <p:cNvPr id="25603" name="Picture 10" descr="anithinkingcapbde94e4fv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5445125"/>
            <a:ext cx="857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0" y="260350"/>
            <a:ext cx="92170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3200" b="1">
                <a:solidFill>
                  <a:schemeClr val="accent2"/>
                </a:solidFill>
              </a:rPr>
              <a:t>ŠTO UČENIK OBAVEZNO TREBA NAPRAVITI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686800" cy="4525963"/>
          </a:xfrm>
        </p:spPr>
        <p:txBody>
          <a:bodyPr/>
          <a:lstStyle/>
          <a:p>
            <a:pPr eaLnBrk="1" hangingPunct="1"/>
            <a:r>
              <a:rPr lang="hr-HR" sz="2800" b="1" smtClean="0"/>
              <a:t>Sva odgovornost o točnosti podataka je samo UČENIKOVA!!!</a:t>
            </a:r>
          </a:p>
          <a:p>
            <a:pPr eaLnBrk="1" hangingPunct="1">
              <a:buFont typeface="Wingdings" pitchFamily="2" charset="2"/>
              <a:buNone/>
            </a:pPr>
            <a:endParaRPr lang="hr-HR" sz="2800" b="1" smtClean="0"/>
          </a:p>
          <a:p>
            <a:pPr eaLnBrk="1" hangingPunct="1">
              <a:buFont typeface="Wingdings" pitchFamily="2" charset="2"/>
              <a:buNone/>
            </a:pPr>
            <a:endParaRPr lang="hr-HR" sz="2800" b="1" smtClean="0"/>
          </a:p>
          <a:p>
            <a:pPr eaLnBrk="1" hangingPunct="1">
              <a:buFont typeface="Wingdings" pitchFamily="2" charset="2"/>
              <a:buNone/>
            </a:pPr>
            <a:endParaRPr lang="hr-HR" sz="2800" b="1" smtClean="0"/>
          </a:p>
          <a:p>
            <a:pPr eaLnBrk="1" hangingPunct="1">
              <a:buFont typeface="Wingdings" pitchFamily="2" charset="2"/>
              <a:buNone/>
            </a:pPr>
            <a:endParaRPr lang="hr-HR" sz="2800" b="1" smtClean="0"/>
          </a:p>
          <a:p>
            <a:pPr eaLnBrk="1" hangingPunct="1"/>
            <a:endParaRPr lang="hr-HR" sz="2800" b="1" smtClean="0"/>
          </a:p>
          <a:p>
            <a:pPr eaLnBrk="1" hangingPunct="1"/>
            <a:r>
              <a:rPr lang="hr-HR" sz="2800" b="1" smtClean="0"/>
              <a:t>Rokovi za izvršavanje određenih aktivnosti MORAJU se strogo poštivati. Ako učenik propusti rok, nema vraćanja unatrag!!!</a:t>
            </a: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395288" y="549275"/>
            <a:ext cx="1765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b="1">
                <a:solidFill>
                  <a:schemeClr val="accent2"/>
                </a:solidFill>
              </a:rPr>
              <a:t>ZAŠTO?</a:t>
            </a: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 cstate="print"/>
          <a:srcRect l="16606" t="47859" r="17688" b="24579"/>
          <a:stretch>
            <a:fillRect/>
          </a:stretch>
        </p:blipFill>
        <p:spPr bwMode="auto">
          <a:xfrm>
            <a:off x="1835150" y="2565400"/>
            <a:ext cx="64087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hr-HR" dirty="0" smtClean="0"/>
              <a:t>Učenik može prijaviti do 10 studijskih programa</a:t>
            </a:r>
            <a:endParaRPr lang="hr-HR" dirty="0"/>
          </a:p>
        </p:txBody>
      </p:sp>
      <p:sp>
        <p:nvSpPr>
          <p:cNvPr id="27651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mtClean="0"/>
          </a:p>
          <a:p>
            <a:endParaRPr lang="hr-HR" smtClean="0"/>
          </a:p>
          <a:p>
            <a:endParaRPr lang="hr-HR" smtClean="0"/>
          </a:p>
          <a:p>
            <a:endParaRPr lang="hr-HR" smtClean="0"/>
          </a:p>
          <a:p>
            <a:endParaRPr lang="hr-HR" smtClean="0"/>
          </a:p>
          <a:p>
            <a:endParaRPr lang="hr-HR" smtClean="0"/>
          </a:p>
          <a:p>
            <a:pPr>
              <a:buFont typeface="Wingdings 2" pitchFamily="18" charset="2"/>
              <a:buNone/>
            </a:pPr>
            <a:r>
              <a:rPr lang="hr-HR" smtClean="0"/>
              <a:t>Dobro pazite na termine dodatnih provjera, rokove uplata i dodatnu dokumentaciju!!!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print"/>
          <a:srcRect l="17345" t="37032" r="19165" b="51157"/>
          <a:stretch>
            <a:fillRect/>
          </a:stretch>
        </p:blipFill>
        <p:spPr bwMode="auto">
          <a:xfrm>
            <a:off x="0" y="1484313"/>
            <a:ext cx="916781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2" cstate="print"/>
          <a:srcRect l="16779" t="76578" r="18993" b="7672"/>
          <a:stretch>
            <a:fillRect/>
          </a:stretch>
        </p:blipFill>
        <p:spPr bwMode="auto">
          <a:xfrm>
            <a:off x="0" y="3068638"/>
            <a:ext cx="914400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kstniOkvir 6"/>
          <p:cNvSpPr txBox="1">
            <a:spLocks noChangeArrowheads="1"/>
          </p:cNvSpPr>
          <p:nvPr/>
        </p:nvSpPr>
        <p:spPr bwMode="auto">
          <a:xfrm>
            <a:off x="1908175" y="6237288"/>
            <a:ext cx="7235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000" b="1">
                <a:solidFill>
                  <a:srgbClr val="FF0000"/>
                </a:solidFill>
              </a:rPr>
              <a:t>POJEDINI FAKULTETI RANIJE ZATVARAJU PRIJAVE!!!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28675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306637"/>
          </a:xfrm>
        </p:spPr>
        <p:txBody>
          <a:bodyPr/>
          <a:lstStyle/>
          <a:p>
            <a:endParaRPr lang="hr-HR" smtClean="0"/>
          </a:p>
          <a:p>
            <a:endParaRPr lang="hr-HR" smtClean="0"/>
          </a:p>
          <a:p>
            <a:endParaRPr lang="hr-HR" smtClean="0"/>
          </a:p>
          <a:p>
            <a:endParaRPr lang="hr-HR" smtClean="0"/>
          </a:p>
          <a:p>
            <a:r>
              <a:rPr lang="hr-HR" smtClean="0"/>
              <a:t>Polaganje prijavljenih ispita učenik može odjaviti najkasnije 20 dana prije početka ispitnoga roka!</a:t>
            </a:r>
          </a:p>
          <a:p>
            <a:r>
              <a:rPr lang="hr-HR" smtClean="0"/>
              <a:t>Dodatno prijavljivanje do 30 dana prije početka ispitnog roka!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 l="16779" t="22438" r="18993" b="42125"/>
          <a:stretch>
            <a:fillRect/>
          </a:stretch>
        </p:blipFill>
        <p:spPr bwMode="auto">
          <a:xfrm>
            <a:off x="-36513" y="0"/>
            <a:ext cx="9180513" cy="37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kstniOkvir 4"/>
          <p:cNvSpPr txBox="1">
            <a:spLocks noChangeArrowheads="1"/>
          </p:cNvSpPr>
          <p:nvPr/>
        </p:nvSpPr>
        <p:spPr bwMode="auto">
          <a:xfrm>
            <a:off x="4932363" y="6021388"/>
            <a:ext cx="3743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OPRAVDANI RAZLOG!!!</a:t>
            </a:r>
          </a:p>
        </p:txBody>
      </p:sp>
      <p:sp>
        <p:nvSpPr>
          <p:cNvPr id="28678" name="TekstniOkvir 5"/>
          <p:cNvSpPr txBox="1">
            <a:spLocks noChangeArrowheads="1"/>
          </p:cNvSpPr>
          <p:nvPr/>
        </p:nvSpPr>
        <p:spPr bwMode="auto">
          <a:xfrm>
            <a:off x="5003800" y="5084763"/>
            <a:ext cx="37449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OPRAVDANI RAZLOG!!!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TRENUTNA SITUACIJA!</a:t>
            </a:r>
            <a:endParaRPr lang="hr-HR" dirty="0"/>
          </a:p>
        </p:txBody>
      </p:sp>
      <p:sp>
        <p:nvSpPr>
          <p:cNvPr id="11267" name="Rezervirano mjesto sadržaja 2"/>
          <p:cNvSpPr>
            <a:spLocks noGrp="1"/>
          </p:cNvSpPr>
          <p:nvPr>
            <p:ph idx="1"/>
          </p:nvPr>
        </p:nvSpPr>
        <p:spPr>
          <a:xfrm>
            <a:off x="304800" y="1196975"/>
            <a:ext cx="8839200" cy="5256213"/>
          </a:xfrm>
        </p:spPr>
        <p:txBody>
          <a:bodyPr/>
          <a:lstStyle/>
          <a:p>
            <a:r>
              <a:rPr lang="sr-Latn-CS" sz="2800" b="1" u="sng" dirty="0" smtClean="0"/>
              <a:t>103</a:t>
            </a:r>
            <a:r>
              <a:rPr lang="sr-Latn-CS" sz="2800" u="sng" dirty="0" smtClean="0"/>
              <a:t>   </a:t>
            </a:r>
            <a:r>
              <a:rPr lang="sr-Latn-CS" sz="2800" dirty="0" smtClean="0"/>
              <a:t>učenika završnih razreda</a:t>
            </a:r>
          </a:p>
          <a:p>
            <a:endParaRPr lang="sr-Latn-CS" sz="2800" dirty="0" smtClean="0"/>
          </a:p>
          <a:p>
            <a:r>
              <a:rPr lang="sr-Latn-CS" sz="2800" b="1" dirty="0" smtClean="0"/>
              <a:t>18 </a:t>
            </a:r>
            <a:r>
              <a:rPr lang="sr-Latn-CS" sz="2800" b="1" dirty="0" smtClean="0"/>
              <a:t> -  </a:t>
            </a:r>
            <a:r>
              <a:rPr lang="sr-Latn-CS" sz="2800" b="1" u="sng" dirty="0" smtClean="0"/>
              <a:t>JOŠ UVIJEK NIJE ZATRAŽILO PIN        </a:t>
            </a:r>
            <a:r>
              <a:rPr lang="sr-Latn-CS" sz="3600" b="1" dirty="0" smtClean="0">
                <a:solidFill>
                  <a:srgbClr val="FF0000"/>
                </a:solidFill>
              </a:rPr>
              <a:t>17,5</a:t>
            </a:r>
            <a:r>
              <a:rPr lang="sr-Latn-CS" sz="3600" b="1" dirty="0" smtClean="0">
                <a:solidFill>
                  <a:srgbClr val="FF0000"/>
                </a:solidFill>
              </a:rPr>
              <a:t>%!!!!!</a:t>
            </a:r>
          </a:p>
          <a:p>
            <a:r>
              <a:rPr lang="sr-Latn-CS" sz="3600" b="1" dirty="0" smtClean="0">
                <a:solidFill>
                  <a:srgbClr val="FF0000"/>
                </a:solidFill>
              </a:rPr>
              <a:t>51 – još nije prijavilo ispite državne mature</a:t>
            </a:r>
            <a:endParaRPr lang="sr-Latn-CS" sz="3600" b="1" dirty="0" smtClean="0">
              <a:solidFill>
                <a:srgbClr val="FF0000"/>
              </a:solidFill>
            </a:endParaRPr>
          </a:p>
          <a:p>
            <a:endParaRPr lang="sr-Latn-CS" sz="3600" b="1" dirty="0" smtClean="0">
              <a:solidFill>
                <a:srgbClr val="FF0000"/>
              </a:solidFill>
            </a:endParaRPr>
          </a:p>
          <a:p>
            <a:r>
              <a:rPr lang="sr-Latn-CS" sz="2800" b="1" dirty="0" smtClean="0"/>
              <a:t>18</a:t>
            </a:r>
            <a:r>
              <a:rPr lang="sr-Latn-CS" sz="2800" dirty="0" smtClean="0"/>
              <a:t> učenika kojima je PIN izdan u sustav ušli samo jedanput</a:t>
            </a:r>
          </a:p>
          <a:p>
            <a:r>
              <a:rPr lang="sr-Latn-CS" sz="2800" b="1" dirty="0" smtClean="0"/>
              <a:t>31</a:t>
            </a:r>
            <a:r>
              <a:rPr lang="sr-Latn-CS" sz="2800" dirty="0" smtClean="0"/>
              <a:t> </a:t>
            </a:r>
            <a:r>
              <a:rPr lang="sr-Latn-CS" sz="2800" dirty="0" smtClean="0"/>
              <a:t>učenik još nije verificirao ocjene</a:t>
            </a:r>
          </a:p>
          <a:p>
            <a:r>
              <a:rPr lang="sr-Latn-CS" sz="2800" b="1" dirty="0" smtClean="0"/>
              <a:t>37</a:t>
            </a:r>
            <a:r>
              <a:rPr lang="sr-Latn-CS" sz="2800" dirty="0" smtClean="0"/>
              <a:t> </a:t>
            </a:r>
            <a:r>
              <a:rPr lang="sr-Latn-CS" sz="2800" dirty="0" smtClean="0"/>
              <a:t>učenika još nije verificiralo osobne podatke</a:t>
            </a:r>
          </a:p>
          <a:p>
            <a:endParaRPr lang="sr-Latn-CS" sz="3600" b="1" dirty="0" smtClean="0">
              <a:solidFill>
                <a:srgbClr val="FF0000"/>
              </a:solidFill>
            </a:endParaRPr>
          </a:p>
          <a:p>
            <a:endParaRPr lang="sr-Latn-CS" sz="3600" b="1" dirty="0" smtClean="0">
              <a:solidFill>
                <a:srgbClr val="FF0000"/>
              </a:solidFill>
            </a:endParaRPr>
          </a:p>
          <a:p>
            <a:endParaRPr lang="sr-Latn-C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29699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/>
          <a:srcRect l="17345" t="21281" r="19165" b="45250"/>
          <a:stretch>
            <a:fillRect/>
          </a:stretch>
        </p:blipFill>
        <p:spPr bwMode="auto">
          <a:xfrm>
            <a:off x="0" y="333375"/>
            <a:ext cx="914400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 cstate="print"/>
          <a:srcRect l="17345" t="21625" r="19904" b="56718"/>
          <a:stretch>
            <a:fillRect/>
          </a:stretch>
        </p:blipFill>
        <p:spPr bwMode="auto">
          <a:xfrm>
            <a:off x="-11113" y="4292600"/>
            <a:ext cx="915511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3072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 smtClean="0"/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 cstate="print"/>
          <a:srcRect l="17516" t="28345" r="18993" b="28345"/>
          <a:stretch>
            <a:fillRect/>
          </a:stretch>
        </p:blipFill>
        <p:spPr bwMode="auto">
          <a:xfrm>
            <a:off x="-76200" y="908050"/>
            <a:ext cx="922020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547688" y="1052513"/>
            <a:ext cx="8596312" cy="5545137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hr-HR" sz="2800" b="1" dirty="0" smtClean="0"/>
              <a:t>Dobro proučiti Priručnik za učenike i Pravilnik  o polaganju državne mature!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hr-HR" sz="1050" b="1" dirty="0" smtClean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hr-HR" sz="2800" b="1" dirty="0" smtClean="0"/>
              <a:t>Proučite koji su to željeni fakulteti vaše djece i koji su zahtjevi fakulteta.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hr-HR" sz="1050" b="1" dirty="0" smtClean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hr-HR" sz="2800" b="1" dirty="0" smtClean="0"/>
              <a:t>Napravite listu fakulteta i prioritete (</a:t>
            </a:r>
            <a:r>
              <a:rPr lang="hr-HR" sz="2800" b="1" dirty="0" err="1" smtClean="0"/>
              <a:t>dvopredmetni</a:t>
            </a:r>
            <a:r>
              <a:rPr lang="hr-HR" sz="2800" b="1" dirty="0" smtClean="0"/>
              <a:t> studiji).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hr-HR" sz="1050" b="1" dirty="0" smtClean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hr-HR" sz="2800" b="1" dirty="0" smtClean="0"/>
              <a:t>Prijaviti ispite državne mature i prijavite fakultete koje ste odabrali.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hr-HR" sz="1050" b="1" dirty="0" smtClean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hr-HR" sz="2800" b="1" dirty="0" smtClean="0"/>
              <a:t>Provjeriti jesu li točno prijavljeni ispiti koji se traže na željenim fakultetima.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hr-HR" sz="1050" b="1" dirty="0" smtClean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hr-HR" sz="2800" b="1" dirty="0" smtClean="0"/>
              <a:t>Ispiti se nakon 15. veljače 2017. NE MOGU mijenjati, prioritet fakulteta da! 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323850" y="260350"/>
            <a:ext cx="2635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b="1">
                <a:solidFill>
                  <a:schemeClr val="accent2"/>
                </a:solidFill>
              </a:rPr>
              <a:t>ŠTO DALJE?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351837" cy="5000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sz="2800" b="1" smtClean="0"/>
              <a:t>Ako  je učenik uspio proći na željenom fakultetu – čestitke! Neka se upiše odmah!!!</a:t>
            </a:r>
          </a:p>
          <a:p>
            <a:pPr eaLnBrk="1" hangingPunct="1">
              <a:lnSpc>
                <a:spcPct val="90000"/>
              </a:lnSpc>
            </a:pPr>
            <a:r>
              <a:rPr lang="hr-HR" sz="2800" b="1" smtClean="0"/>
              <a:t>Ako nije prošao na željenom, ali je na jednom ili više dalje navedenih fakulteta tada potvrdite namjeru upisa u sljedeći po vašem prioritetu.</a:t>
            </a:r>
          </a:p>
          <a:p>
            <a:pPr eaLnBrk="1" hangingPunct="1">
              <a:lnSpc>
                <a:spcPct val="90000"/>
              </a:lnSpc>
            </a:pPr>
            <a:r>
              <a:rPr lang="hr-HR" sz="2800" b="1" smtClean="0"/>
              <a:t>Oslobađa mjesta nižeg prioriteta, ali ostaje na rang listi prvog željenog pa ukoliko se pomakne crta – upis!</a:t>
            </a:r>
          </a:p>
          <a:p>
            <a:pPr eaLnBrk="1" hangingPunct="1">
              <a:lnSpc>
                <a:spcPct val="90000"/>
              </a:lnSpc>
            </a:pPr>
            <a:r>
              <a:rPr lang="hr-HR" sz="2800" b="1" smtClean="0"/>
              <a:t>Ako učenik nigdje nije stekao pravo upisa –neka pričeka do kraja – možda se otvori neko mjesto pomicanjem crte</a:t>
            </a: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395288" y="549275"/>
            <a:ext cx="4429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b="1">
                <a:solidFill>
                  <a:schemeClr val="accent2"/>
                </a:solidFill>
              </a:rPr>
              <a:t>UPISI - POJAŠNJENJE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052513"/>
            <a:ext cx="7491413" cy="55435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hr-HR" sz="2000" b="1" smtClean="0"/>
              <a:t>Učenik dolazi na ispit 30 min. prije pisanja!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hr-HR" sz="2000" b="1" smtClean="0"/>
              <a:t>Sa sobom mora donijeti identifikacijski dokument.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hr-HR" sz="2000" b="1" smtClean="0"/>
              <a:t>Na ispitu ne smije imati osobne stvari, osim pribora koji je nužan za pisanje ispita! (Mobitel i torbe odlaže na posebnom mjestu.)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hr-HR" sz="2000" b="1" smtClean="0"/>
              <a:t>Tijekom ispita ne smije jesti, smije imati sok ili vodu.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hr-HR" sz="2000" b="1" smtClean="0"/>
              <a:t>Nema glasnog razgovora, kao ni ometanja ostalih učenika bilo kojim postupkom.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hr-HR" sz="2000" b="1" smtClean="0"/>
              <a:t>Ukoliko učenik zakasni na ispit manje od 30 minuta ulazi tiho, ali mu se ne produljuje vrijeme pisanja.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hr-HR" sz="2000" b="1" smtClean="0"/>
              <a:t>Ako je učenik zakasnio više od 30 min uz opravdani razlog, ispitno povjerenstvo ga upućuje na drugi rok.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hr-HR" sz="2000" b="1" smtClean="0"/>
              <a:t>Ukoliko je ranije gotov s ispitom, učenik smije samo uz pratnju dežurnog nastavnika tiho, ne ometajući ostale, napustiti učionu. (Ali 15  min. prije kraja NITKO ne napušta učionicu!)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hr-HR" sz="2000" b="1" smtClean="0"/>
              <a:t>Ako učenik zna da neće moći pristupiti ispitu, MORA ga odjaviti – javiti se koordinatoru; ako to nije učinio, a opravdano je spriječen, mora u roku od 24 sata ispitnom povjerenstvu priložiti dokaze o opravdanom izostanku. Ukoliko učenik to ne učini – iskoristio je rok.</a:t>
            </a: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395288" y="476250"/>
            <a:ext cx="8169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b="1">
                <a:solidFill>
                  <a:schemeClr val="accent2"/>
                </a:solidFill>
              </a:rPr>
              <a:t>ISPITI – KRATKA PRAVILA PRI PISANJU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404813"/>
            <a:ext cx="8280400" cy="58340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hr-H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Uspjeh vaše djece je i naš uspjeh!!!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hr-HR" sz="2800" b="1" dirty="0" smtClean="0"/>
          </a:p>
          <a:p>
            <a:pPr eaLnBrk="1" hangingPunct="1">
              <a:defRPr/>
            </a:pPr>
            <a:r>
              <a:rPr lang="hr-HR" sz="2800" b="1" dirty="0" smtClean="0"/>
              <a:t>Škola će omogućiti sve da ispiti budu provedeni u skladu s Pravilnikom, </a:t>
            </a:r>
          </a:p>
          <a:p>
            <a:pPr eaLnBrk="1" hangingPunct="1">
              <a:defRPr/>
            </a:pPr>
            <a:r>
              <a:rPr lang="hr-HR" sz="2800" b="1" dirty="0" smtClean="0"/>
              <a:t>Na učenicima je samo da se pripreme za ispite i, naravno, ponašaju u skladu s Pravilnikom kako bi izbjegli nepotrebne probleme ili poništavanje ispita, jer na taj način upis na fakultet neće biti moguć.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r-HR" sz="2800" b="1" dirty="0" smtClean="0"/>
          </a:p>
          <a:p>
            <a:pPr eaLnBrk="1" hangingPunct="1">
              <a:defRPr/>
            </a:pPr>
            <a:r>
              <a:rPr lang="hr-HR" sz="2800" b="1" dirty="0" smtClean="0"/>
              <a:t>Pitajte, tražite pomoć ili savjet na vrijeme, jer striktno držanje rokova je nešto što je nužnost i nešto na što se učenici moraju naviknuti!!!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/>
          </p:cNvSpPr>
          <p:nvPr>
            <p:ph idx="1"/>
          </p:nvPr>
        </p:nvSpPr>
        <p:spPr>
          <a:xfrm>
            <a:off x="692150" y="1268413"/>
            <a:ext cx="8451850" cy="5043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b="1" smtClean="0"/>
              <a:t>Učenici informacije mogu dobiti na: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hr-HR" b="1" smtClean="0">
                <a:hlinkClick r:id="rId2"/>
              </a:rPr>
              <a:t>www.ncvvo.hr</a:t>
            </a:r>
            <a:endParaRPr lang="hr-HR" b="1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hr-HR" b="1" smtClean="0">
                <a:hlinkClick r:id="rId3"/>
              </a:rPr>
              <a:t>www.studij.hr</a:t>
            </a:r>
            <a:endParaRPr lang="hr-HR" b="1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hr-HR" b="1" smtClean="0">
                <a:hlinkClick r:id="rId4"/>
              </a:rPr>
              <a:t>www.postani-student.hr</a:t>
            </a:r>
            <a:endParaRPr lang="hr-HR" b="1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hr-HR" b="1" smtClean="0">
                <a:hlinkClick r:id="rId5"/>
              </a:rPr>
              <a:t>www.ss-bedekovcina.skole.hr</a:t>
            </a:r>
            <a:endParaRPr lang="hr-HR" b="1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hr-HR" b="1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hr-HR" b="1" smtClean="0"/>
              <a:t>Pitanja slati na e-mail adresu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hr-HR" b="1" smtClean="0">
                <a:hlinkClick r:id="rId6"/>
              </a:rPr>
              <a:t>matura.bedekovcina@gmail.com</a:t>
            </a:r>
            <a:endParaRPr lang="hr-HR" b="1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hr-HR" b="1" smtClean="0"/>
              <a:t>ili facebook grupu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hr-HR" b="1" smtClean="0"/>
              <a:t>            Matura Bedekovčina</a:t>
            </a: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395288" y="476250"/>
            <a:ext cx="309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b="1">
                <a:solidFill>
                  <a:schemeClr val="accent2"/>
                </a:solidFill>
              </a:rPr>
              <a:t>INFORMACIJE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4Ga – 22 UČENIKA</a:t>
            </a:r>
            <a:endParaRPr lang="hr-HR" dirty="0"/>
          </a:p>
        </p:txBody>
      </p:sp>
      <p:sp>
        <p:nvSpPr>
          <p:cNvPr id="12291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1 </a:t>
            </a:r>
            <a:r>
              <a:rPr lang="hr-HR" dirty="0" smtClean="0"/>
              <a:t>učenik </a:t>
            </a:r>
            <a:r>
              <a:rPr lang="hr-HR" u="sng" dirty="0" smtClean="0"/>
              <a:t>nije zatražio </a:t>
            </a:r>
            <a:r>
              <a:rPr lang="hr-HR" dirty="0" smtClean="0"/>
              <a:t>PIN</a:t>
            </a:r>
          </a:p>
          <a:p>
            <a:r>
              <a:rPr lang="hr-HR" b="1" dirty="0" smtClean="0"/>
              <a:t>6</a:t>
            </a:r>
            <a:r>
              <a:rPr lang="hr-HR" dirty="0" smtClean="0"/>
              <a:t> učenika </a:t>
            </a:r>
            <a:r>
              <a:rPr lang="hr-HR" u="sng" dirty="0" smtClean="0"/>
              <a:t>nije prijavilo </a:t>
            </a:r>
            <a:r>
              <a:rPr lang="hr-HR" dirty="0" smtClean="0"/>
              <a:t>ispite državne mature</a:t>
            </a:r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b="1" dirty="0" smtClean="0"/>
              <a:t>11</a:t>
            </a:r>
            <a:r>
              <a:rPr lang="hr-HR" dirty="0" smtClean="0"/>
              <a:t> učenika </a:t>
            </a:r>
            <a:r>
              <a:rPr lang="hr-HR" u="sng" dirty="0" smtClean="0"/>
              <a:t>prijavilo</a:t>
            </a:r>
            <a:r>
              <a:rPr lang="hr-HR" dirty="0" smtClean="0"/>
              <a:t> studijske programe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4Gb – 13 UČENIKA</a:t>
            </a:r>
            <a:endParaRPr lang="hr-HR" dirty="0"/>
          </a:p>
        </p:txBody>
      </p:sp>
      <p:sp>
        <p:nvSpPr>
          <p:cNvPr id="13315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2</a:t>
            </a:r>
            <a:r>
              <a:rPr lang="hr-HR" dirty="0" smtClean="0"/>
              <a:t> učenika </a:t>
            </a:r>
            <a:r>
              <a:rPr lang="hr-HR" u="sng" dirty="0" smtClean="0"/>
              <a:t>nisu zatražila </a:t>
            </a:r>
            <a:r>
              <a:rPr lang="hr-HR" dirty="0" smtClean="0"/>
              <a:t>PIN</a:t>
            </a:r>
          </a:p>
          <a:p>
            <a:r>
              <a:rPr lang="hr-HR" b="1" dirty="0" smtClean="0"/>
              <a:t>9</a:t>
            </a:r>
            <a:r>
              <a:rPr lang="hr-HR" dirty="0" smtClean="0"/>
              <a:t> učenika </a:t>
            </a:r>
            <a:r>
              <a:rPr lang="hr-HR" u="sng" dirty="0" smtClean="0"/>
              <a:t>nije prijavilo</a:t>
            </a:r>
            <a:r>
              <a:rPr lang="hr-HR" dirty="0" smtClean="0"/>
              <a:t> ispite državne mature</a:t>
            </a:r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b="1" dirty="0" smtClean="0"/>
              <a:t>2</a:t>
            </a:r>
            <a:r>
              <a:rPr lang="hr-HR" dirty="0" smtClean="0"/>
              <a:t> učenika </a:t>
            </a:r>
            <a:r>
              <a:rPr lang="hr-HR" u="sng" dirty="0" smtClean="0"/>
              <a:t>prijavila</a:t>
            </a:r>
            <a:r>
              <a:rPr lang="hr-HR" dirty="0" smtClean="0"/>
              <a:t> studijske programe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4P – 24 UČENIKA</a:t>
            </a:r>
            <a:endParaRPr lang="hr-HR" dirty="0"/>
          </a:p>
        </p:txBody>
      </p:sp>
      <p:sp>
        <p:nvSpPr>
          <p:cNvPr id="14339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7</a:t>
            </a:r>
            <a:r>
              <a:rPr lang="hr-HR" dirty="0" smtClean="0"/>
              <a:t> učenika </a:t>
            </a:r>
            <a:r>
              <a:rPr lang="hr-HR" u="sng" dirty="0" smtClean="0"/>
              <a:t>nije zatražilo </a:t>
            </a:r>
            <a:r>
              <a:rPr lang="hr-HR" dirty="0" smtClean="0"/>
              <a:t>PIN</a:t>
            </a:r>
          </a:p>
          <a:p>
            <a:r>
              <a:rPr lang="hr-HR" b="1" dirty="0" smtClean="0"/>
              <a:t>14</a:t>
            </a:r>
            <a:r>
              <a:rPr lang="hr-HR" dirty="0" smtClean="0"/>
              <a:t> učenika </a:t>
            </a:r>
            <a:r>
              <a:rPr lang="hr-HR" u="sng" dirty="0" smtClean="0"/>
              <a:t>nije prijavilo </a:t>
            </a:r>
            <a:r>
              <a:rPr lang="hr-HR" dirty="0" smtClean="0"/>
              <a:t>ispite državne mature</a:t>
            </a:r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b="1" dirty="0" smtClean="0"/>
              <a:t>4</a:t>
            </a:r>
            <a:r>
              <a:rPr lang="hr-HR" dirty="0" smtClean="0"/>
              <a:t> učenika </a:t>
            </a:r>
            <a:r>
              <a:rPr lang="hr-HR" u="sng" dirty="0" smtClean="0"/>
              <a:t>prijavila</a:t>
            </a:r>
            <a:r>
              <a:rPr lang="hr-HR" dirty="0" smtClean="0"/>
              <a:t> studijske programe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4Mb – 19 UČENIKA</a:t>
            </a:r>
            <a:endParaRPr lang="hr-HR" dirty="0"/>
          </a:p>
        </p:txBody>
      </p:sp>
      <p:sp>
        <p:nvSpPr>
          <p:cNvPr id="1536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3</a:t>
            </a:r>
            <a:r>
              <a:rPr lang="hr-HR" dirty="0" smtClean="0"/>
              <a:t> učenika </a:t>
            </a:r>
            <a:r>
              <a:rPr lang="hr-HR" u="sng" dirty="0" smtClean="0"/>
              <a:t>nisu zatražila </a:t>
            </a:r>
            <a:r>
              <a:rPr lang="hr-HR" dirty="0" smtClean="0"/>
              <a:t>PIN</a:t>
            </a:r>
          </a:p>
          <a:p>
            <a:r>
              <a:rPr lang="hr-HR" b="1" dirty="0" smtClean="0"/>
              <a:t>6</a:t>
            </a:r>
            <a:r>
              <a:rPr lang="hr-HR" dirty="0" smtClean="0"/>
              <a:t> učenika </a:t>
            </a:r>
            <a:r>
              <a:rPr lang="hr-HR" u="sng" dirty="0" smtClean="0"/>
              <a:t>nije prijavilo </a:t>
            </a:r>
            <a:r>
              <a:rPr lang="hr-HR" dirty="0" smtClean="0"/>
              <a:t>ispite državne mature</a:t>
            </a:r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b="1" dirty="0" smtClean="0"/>
              <a:t>7</a:t>
            </a:r>
            <a:r>
              <a:rPr lang="hr-HR" dirty="0" smtClean="0"/>
              <a:t> učenika </a:t>
            </a:r>
            <a:r>
              <a:rPr lang="hr-HR" u="sng" dirty="0" smtClean="0"/>
              <a:t>prijavilo</a:t>
            </a:r>
            <a:r>
              <a:rPr lang="hr-HR" dirty="0" smtClean="0"/>
              <a:t> studijske programe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5ma – 25 UČENIKA</a:t>
            </a:r>
            <a:endParaRPr lang="hr-HR" dirty="0"/>
          </a:p>
        </p:txBody>
      </p:sp>
      <p:sp>
        <p:nvSpPr>
          <p:cNvPr id="16387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5</a:t>
            </a:r>
            <a:r>
              <a:rPr lang="hr-HR" dirty="0" smtClean="0"/>
              <a:t> učenika </a:t>
            </a:r>
            <a:r>
              <a:rPr lang="hr-HR" u="sng" dirty="0" smtClean="0"/>
              <a:t>nije zatražilo </a:t>
            </a:r>
            <a:r>
              <a:rPr lang="hr-HR" dirty="0" smtClean="0"/>
              <a:t>PIN</a:t>
            </a:r>
          </a:p>
          <a:p>
            <a:r>
              <a:rPr lang="hr-HR" b="1" dirty="0" smtClean="0"/>
              <a:t>16</a:t>
            </a:r>
            <a:r>
              <a:rPr lang="hr-HR" dirty="0" smtClean="0"/>
              <a:t> </a:t>
            </a:r>
            <a:r>
              <a:rPr lang="hr-HR" dirty="0" smtClean="0"/>
              <a:t>učenika </a:t>
            </a:r>
            <a:r>
              <a:rPr lang="hr-HR" u="sng" dirty="0" smtClean="0"/>
              <a:t>nije prijavilo </a:t>
            </a:r>
            <a:r>
              <a:rPr lang="hr-HR" dirty="0" smtClean="0"/>
              <a:t>ispite državne mature</a:t>
            </a:r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b="1" dirty="0" smtClean="0"/>
              <a:t>7</a:t>
            </a:r>
            <a:r>
              <a:rPr lang="hr-HR" dirty="0" smtClean="0"/>
              <a:t> učenika </a:t>
            </a:r>
            <a:r>
              <a:rPr lang="hr-HR" u="sng" dirty="0" smtClean="0"/>
              <a:t>je prijavilo </a:t>
            </a:r>
            <a:r>
              <a:rPr lang="hr-HR" dirty="0" smtClean="0"/>
              <a:t>studijske programe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196752"/>
            <a:ext cx="8064500" cy="5661248"/>
          </a:xfrm>
        </p:spPr>
        <p:txBody>
          <a:bodyPr/>
          <a:lstStyle/>
          <a:p>
            <a:pPr eaLnBrk="1" hangingPunct="1"/>
            <a:r>
              <a:rPr lang="hr-HR" sz="2400" b="1" dirty="0" smtClean="0"/>
              <a:t>Zakonom o odgoju i obrazovanju u osnovnoj i srednjoj školi (NN, 87/08), srednje obrazovanje učenika u gimnazijskim programima obrazovanja završava polaganjem državne mature. </a:t>
            </a:r>
          </a:p>
          <a:p>
            <a:pPr eaLnBrk="1" hangingPunct="1"/>
            <a:endParaRPr lang="hr-HR" sz="2400" b="1" dirty="0" smtClean="0"/>
          </a:p>
          <a:p>
            <a:pPr eaLnBrk="1" hangingPunct="1"/>
            <a:r>
              <a:rPr lang="hr-HR" sz="2400" b="1" dirty="0" smtClean="0"/>
              <a:t>Srednje obrazovanje učenika u strukovnim i umjetničkim programima obrazovanja, koji traju najmanje četiri godine, završava izradom i obranom završnoga rada u organizaciji i provedbi škole.</a:t>
            </a:r>
          </a:p>
          <a:p>
            <a:pPr eaLnBrk="1" hangingPunct="1"/>
            <a:endParaRPr lang="hr-HR" sz="2400" b="1" dirty="0" smtClean="0"/>
          </a:p>
          <a:p>
            <a:pPr eaLnBrk="1" hangingPunct="1"/>
            <a:r>
              <a:rPr lang="hr-HR" sz="2400" b="1" dirty="0" smtClean="0"/>
              <a:t>Učenici četverogodišnjih strukovnih i umjetničkih srednjih škola mogu polagati i ispite državne mature, ako to žele.  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95288" y="549275"/>
            <a:ext cx="16748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b="1">
                <a:solidFill>
                  <a:schemeClr val="accent2"/>
                </a:solidFill>
              </a:rPr>
              <a:t>ZAKON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2133600"/>
            <a:ext cx="7948612" cy="4391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sz="3600" b="1" smtClean="0"/>
              <a:t>Ispiti Državne mature su standardizirani ispiti koji se provode u cijeloj Hrvatskoj u isto vrijeme pod jednakim uvjetima i kriterijima.</a:t>
            </a:r>
          </a:p>
          <a:p>
            <a:pPr eaLnBrk="1" hangingPunct="1">
              <a:lnSpc>
                <a:spcPct val="90000"/>
              </a:lnSpc>
            </a:pPr>
            <a:endParaRPr lang="hr-HR" sz="2800" b="1" smtClean="0"/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395288" y="549275"/>
            <a:ext cx="2511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b="1">
                <a:solidFill>
                  <a:schemeClr val="accent2"/>
                </a:solidFill>
              </a:rPr>
              <a:t>PRAVILNIK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tovanje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u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rađan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pi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</TotalTime>
  <Words>1113</Words>
  <Application>Microsoft Office PowerPoint</Application>
  <PresentationFormat>Prikaz na zaslonu (4:3)</PresentationFormat>
  <Paragraphs>155</Paragraphs>
  <Slides>26</Slides>
  <Notes>0</Notes>
  <HiddenSlides>1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34" baseType="lpstr">
      <vt:lpstr>Times New Roman</vt:lpstr>
      <vt:lpstr>Arial</vt:lpstr>
      <vt:lpstr>Franklin Gothic Medium</vt:lpstr>
      <vt:lpstr>Franklin Gothic Book</vt:lpstr>
      <vt:lpstr>Wingdings 2</vt:lpstr>
      <vt:lpstr>Calibri</vt:lpstr>
      <vt:lpstr>Wingdings</vt:lpstr>
      <vt:lpstr>Putovanje</vt:lpstr>
      <vt:lpstr>Slajd 1</vt:lpstr>
      <vt:lpstr>TRENUTNA SITUACIJA!</vt:lpstr>
      <vt:lpstr>4Ga – 22 UČENIKA</vt:lpstr>
      <vt:lpstr>4Gb – 13 UČENIKA</vt:lpstr>
      <vt:lpstr>4P – 24 UČENIKA</vt:lpstr>
      <vt:lpstr>4Mb – 19 UČENIKA</vt:lpstr>
      <vt:lpstr>5ma – 25 UČENIKA</vt:lpstr>
      <vt:lpstr>Slajd 8</vt:lpstr>
      <vt:lpstr>Slajd 9</vt:lpstr>
      <vt:lpstr>Slajd 10</vt:lpstr>
      <vt:lpstr>Slajd 11</vt:lpstr>
      <vt:lpstr>Slajd 12</vt:lpstr>
      <vt:lpstr>Slajd 13</vt:lpstr>
      <vt:lpstr>Slajd 14</vt:lpstr>
      <vt:lpstr>PRIRUČNIK ZA KANDIDATE - UČENIKE</vt:lpstr>
      <vt:lpstr>Slajd 16</vt:lpstr>
      <vt:lpstr>Slajd 17</vt:lpstr>
      <vt:lpstr>Učenik može prijaviti do 10 studijskih programa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</vt:vector>
  </TitlesOfParts>
  <Company>MZOŠ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DRŽAVNA MATURA 2009/10.</dc:title>
  <dc:creator>mrs. D</dc:creator>
  <cp:lastModifiedBy>ucenik</cp:lastModifiedBy>
  <cp:revision>47</cp:revision>
  <dcterms:created xsi:type="dcterms:W3CDTF">2009-12-12T21:19:30Z</dcterms:created>
  <dcterms:modified xsi:type="dcterms:W3CDTF">2017-01-31T11:29:29Z</dcterms:modified>
</cp:coreProperties>
</file>