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3" r:id="rId1"/>
    <p:sldMasterId id="2147483895" r:id="rId2"/>
  </p:sldMasterIdLst>
  <p:handoutMasterIdLst>
    <p:handoutMasterId r:id="rId34"/>
  </p:handoutMasterIdLst>
  <p:sldIdLst>
    <p:sldId id="278" r:id="rId3"/>
    <p:sldId id="259" r:id="rId4"/>
    <p:sldId id="260" r:id="rId5"/>
    <p:sldId id="271" r:id="rId6"/>
    <p:sldId id="272" r:id="rId7"/>
    <p:sldId id="286" r:id="rId8"/>
    <p:sldId id="273" r:id="rId9"/>
    <p:sldId id="274" r:id="rId10"/>
    <p:sldId id="289" r:id="rId11"/>
    <p:sldId id="288" r:id="rId12"/>
    <p:sldId id="290" r:id="rId13"/>
    <p:sldId id="315" r:id="rId14"/>
    <p:sldId id="291" r:id="rId15"/>
    <p:sldId id="314" r:id="rId16"/>
    <p:sldId id="292" r:id="rId17"/>
    <p:sldId id="294" r:id="rId18"/>
    <p:sldId id="296" r:id="rId19"/>
    <p:sldId id="297" r:id="rId20"/>
    <p:sldId id="298" r:id="rId21"/>
    <p:sldId id="317" r:id="rId22"/>
    <p:sldId id="300" r:id="rId23"/>
    <p:sldId id="301" r:id="rId24"/>
    <p:sldId id="304" r:id="rId25"/>
    <p:sldId id="305" r:id="rId26"/>
    <p:sldId id="318" r:id="rId27"/>
    <p:sldId id="319" r:id="rId28"/>
    <p:sldId id="306" r:id="rId29"/>
    <p:sldId id="308" r:id="rId30"/>
    <p:sldId id="309" r:id="rId31"/>
    <p:sldId id="310" r:id="rId32"/>
    <p:sldId id="311" r:id="rId33"/>
  </p:sldIdLst>
  <p:sldSz cx="9144000" cy="6858000" type="screen4x3"/>
  <p:notesSz cx="9874250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9ED93"/>
    <a:srgbClr val="66FFFF"/>
    <a:srgbClr val="6600FF"/>
    <a:srgbClr val="000099"/>
    <a:srgbClr val="FFFFCC"/>
    <a:srgbClr val="FFFF66"/>
    <a:srgbClr val="FFCCFF"/>
    <a:srgbClr val="7B2F99"/>
    <a:srgbClr val="31780E"/>
    <a:srgbClr val="81A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3125" y="0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ED753-03A0-4A1D-8DFF-CD6BE1636D90}" type="datetimeFigureOut">
              <a:rPr lang="sr-Latn-CS" smtClean="0"/>
              <a:pPr/>
              <a:t>24.6.2012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3125" y="6456612"/>
            <a:ext cx="427884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AB3E21-DC8F-480E-A10F-29FD300A96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B3269-C896-4849-9283-751C4A1E0AB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630A6-68B2-4DCA-A30D-2E3B502FDC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8ECB7-62B5-4A4F-83F4-B69EACA654F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CB3269-C896-4849-9283-751C4A1E0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A792A-F005-41DB-B8B1-A246A6612A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85A30-2D7E-401A-BD4F-26A9527A16A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3F15B-1DAC-4A80-8B34-1C418494B0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D8A2C-67D2-40C5-96FF-A1D08541A63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F277-E8DC-4F30-8863-32531E3AFAA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FACA7-71D3-4D2D-B0CA-7CE85686A44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3793-E8A9-4579-A9BD-A8ED396BDE5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CA792A-F005-41DB-B8B1-A246A6612AA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6972-9BBF-426E-9B94-C615C903D9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C630A6-68B2-4DCA-A30D-2E3B502FDC0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8ECB7-62B5-4A4F-83F4-B69EACA654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185A30-2D7E-401A-BD4F-26A9527A16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F3F15B-1DAC-4A80-8B34-1C418494B0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FD8A2C-67D2-40C5-96FF-A1D08541A6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A4F277-E8DC-4F30-8863-32531E3AFA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6FACA7-71D3-4D2D-B0CA-7CE85686A4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F03793-E8A9-4579-A9BD-A8ED396BDE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86972-9BBF-426E-9B94-C615C903D9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" Target="../slides/slide1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F8C4E-F210-4BEE-ACBF-8B25830AFD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51" descr="Fraction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4724400"/>
            <a:ext cx="13779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FDF8C4E-F210-4BEE-ACBF-8B25830AFDA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51" descr="Fraction">
            <a:hlinkClick r:id="rId13" action="ppaction://hlinksldjump"/>
          </p:cNvPr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467600" y="4724400"/>
            <a:ext cx="1377950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5.xml"/><Relationship Id="rId18" Type="http://schemas.openxmlformats.org/officeDocument/2006/relationships/slide" Target="slide21.xml"/><Relationship Id="rId26" Type="http://schemas.openxmlformats.org/officeDocument/2006/relationships/slide" Target="slide24.xml"/><Relationship Id="rId3" Type="http://schemas.openxmlformats.org/officeDocument/2006/relationships/slide" Target="slide3.xml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10.xml"/><Relationship Id="rId17" Type="http://schemas.openxmlformats.org/officeDocument/2006/relationships/slide" Target="slide16.xml"/><Relationship Id="rId25" Type="http://schemas.openxmlformats.org/officeDocument/2006/relationships/slide" Target="slide28.xml"/><Relationship Id="rId2" Type="http://schemas.openxmlformats.org/officeDocument/2006/relationships/slide" Target="slide2.xml"/><Relationship Id="rId16" Type="http://schemas.openxmlformats.org/officeDocument/2006/relationships/slide" Target="slide11.xml"/><Relationship Id="rId20" Type="http://schemas.openxmlformats.org/officeDocument/2006/relationships/slide" Target="slide17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5.xml"/><Relationship Id="rId24" Type="http://schemas.openxmlformats.org/officeDocument/2006/relationships/slide" Target="slide23.xml"/><Relationship Id="rId5" Type="http://schemas.openxmlformats.org/officeDocument/2006/relationships/slide" Target="slide13.xml"/><Relationship Id="rId15" Type="http://schemas.openxmlformats.org/officeDocument/2006/relationships/slide" Target="slide6.xml"/><Relationship Id="rId23" Type="http://schemas.openxmlformats.org/officeDocument/2006/relationships/slide" Target="slide27.xml"/><Relationship Id="rId28" Type="http://schemas.openxmlformats.org/officeDocument/2006/relationships/slide" Target="slide25.xml"/><Relationship Id="rId10" Type="http://schemas.openxmlformats.org/officeDocument/2006/relationships/slide" Target="slide19.xml"/><Relationship Id="rId19" Type="http://schemas.openxmlformats.org/officeDocument/2006/relationships/slide" Target="slide7.xml"/><Relationship Id="rId31" Type="http://schemas.openxmlformats.org/officeDocument/2006/relationships/slide" Target="slide26.xml"/><Relationship Id="rId4" Type="http://schemas.openxmlformats.org/officeDocument/2006/relationships/slide" Target="slide8.xml"/><Relationship Id="rId9" Type="http://schemas.openxmlformats.org/officeDocument/2006/relationships/slide" Target="slide14.xml"/><Relationship Id="rId14" Type="http://schemas.openxmlformats.org/officeDocument/2006/relationships/slide" Target="slide20.xml"/><Relationship Id="rId22" Type="http://schemas.openxmlformats.org/officeDocument/2006/relationships/slide" Target="slide22.xml"/><Relationship Id="rId27" Type="http://schemas.openxmlformats.org/officeDocument/2006/relationships/slide" Target="slide29.xml"/><Relationship Id="rId30" Type="http://schemas.openxmlformats.org/officeDocument/2006/relationships/slide" Target="slide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4.png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slide" Target="slide1.xml"/><Relationship Id="rId4" Type="http://schemas.openxmlformats.org/officeDocument/2006/relationships/oleObject" Target="../embeddings/oleObject3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jpeg"/><Relationship Id="rId5" Type="http://schemas.openxmlformats.org/officeDocument/2006/relationships/slide" Target="slide1.x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.jpe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jpeg"/><Relationship Id="rId5" Type="http://schemas.openxmlformats.org/officeDocument/2006/relationships/slide" Target="slide1.xml"/><Relationship Id="rId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49ED93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hr-HR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52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SKUP </a:t>
            </a: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KOMPLEKSNIH</a:t>
            </a: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BROJEVA</a:t>
            </a: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152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24584" name="Text Box 27"/>
          <p:cNvSpPr txBox="1">
            <a:spLocks noChangeArrowheads="1"/>
          </p:cNvSpPr>
          <p:nvPr/>
        </p:nvSpPr>
        <p:spPr bwMode="auto">
          <a:xfrm>
            <a:off x="4473575" y="225425"/>
            <a:ext cx="1841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endParaRPr lang="en-US" sz="4000" b="1">
              <a:latin typeface="Snap ITC" pitchFamily="82" charset="0"/>
            </a:endParaRPr>
          </a:p>
          <a:p>
            <a:pPr algn="ctr" eaLnBrk="1" hangingPunct="1"/>
            <a:endParaRPr lang="en-US" sz="4000" b="1">
              <a:latin typeface="Snap ITC" pitchFamily="82" charset="0"/>
            </a:endParaRPr>
          </a:p>
        </p:txBody>
      </p:sp>
      <p:sp>
        <p:nvSpPr>
          <p:cNvPr id="24588" name="Rectangle 31"/>
          <p:cNvSpPr>
            <a:spLocks noChangeArrowheads="1"/>
          </p:cNvSpPr>
          <p:nvPr/>
        </p:nvSpPr>
        <p:spPr bwMode="auto">
          <a:xfrm>
            <a:off x="152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solidFill>
                  <a:srgbClr val="FFFF00"/>
                </a:solidFill>
                <a:latin typeface="Bookman Old Style" pitchFamily="18" charset="0"/>
                <a:hlinkClick r:id="rId3" action="ppaction://hlinksldjump"/>
              </a:rPr>
              <a:t>200</a:t>
            </a:r>
            <a:endParaRPr lang="en-US" sz="3200" dirty="0">
              <a:solidFill>
                <a:srgbClr val="FFFF00"/>
              </a:solidFill>
              <a:latin typeface="Bookman Old Style" pitchFamily="18" charset="0"/>
            </a:endParaRPr>
          </a:p>
        </p:txBody>
      </p:sp>
      <p:sp>
        <p:nvSpPr>
          <p:cNvPr id="24589" name="Rectangle 32"/>
          <p:cNvSpPr>
            <a:spLocks noChangeArrowheads="1"/>
          </p:cNvSpPr>
          <p:nvPr/>
        </p:nvSpPr>
        <p:spPr bwMode="auto">
          <a:xfrm>
            <a:off x="1676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4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0" name="Rectangle 33"/>
          <p:cNvSpPr>
            <a:spLocks noChangeArrowheads="1"/>
          </p:cNvSpPr>
          <p:nvPr/>
        </p:nvSpPr>
        <p:spPr bwMode="auto">
          <a:xfrm>
            <a:off x="3200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5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1" name="Rectangle 34"/>
          <p:cNvSpPr>
            <a:spLocks noChangeArrowheads="1"/>
          </p:cNvSpPr>
          <p:nvPr/>
        </p:nvSpPr>
        <p:spPr bwMode="auto">
          <a:xfrm>
            <a:off x="4724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6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2" name="Rectangle 35"/>
          <p:cNvSpPr>
            <a:spLocks noChangeArrowheads="1"/>
          </p:cNvSpPr>
          <p:nvPr/>
        </p:nvSpPr>
        <p:spPr bwMode="auto">
          <a:xfrm>
            <a:off x="152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7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3" name="Rectangle 36"/>
          <p:cNvSpPr>
            <a:spLocks noChangeArrowheads="1"/>
          </p:cNvSpPr>
          <p:nvPr/>
        </p:nvSpPr>
        <p:spPr bwMode="auto">
          <a:xfrm>
            <a:off x="1676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8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4" name="Rectangle 37"/>
          <p:cNvSpPr>
            <a:spLocks noChangeArrowheads="1"/>
          </p:cNvSpPr>
          <p:nvPr/>
        </p:nvSpPr>
        <p:spPr bwMode="auto">
          <a:xfrm>
            <a:off x="3200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9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5" name="Rectangle 38"/>
          <p:cNvSpPr>
            <a:spLocks noChangeArrowheads="1"/>
          </p:cNvSpPr>
          <p:nvPr/>
        </p:nvSpPr>
        <p:spPr bwMode="auto">
          <a:xfrm>
            <a:off x="4724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0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6" name="Rectangle 39"/>
          <p:cNvSpPr>
            <a:spLocks noChangeArrowheads="1"/>
          </p:cNvSpPr>
          <p:nvPr/>
        </p:nvSpPr>
        <p:spPr bwMode="auto">
          <a:xfrm>
            <a:off x="152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1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7" name="Rectangle 40"/>
          <p:cNvSpPr>
            <a:spLocks noChangeArrowheads="1"/>
          </p:cNvSpPr>
          <p:nvPr/>
        </p:nvSpPr>
        <p:spPr bwMode="auto">
          <a:xfrm>
            <a:off x="1676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2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8" name="Rectangle 41"/>
          <p:cNvSpPr>
            <a:spLocks noChangeArrowheads="1"/>
          </p:cNvSpPr>
          <p:nvPr/>
        </p:nvSpPr>
        <p:spPr bwMode="auto">
          <a:xfrm>
            <a:off x="3200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3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599" name="Rectangle 42"/>
          <p:cNvSpPr>
            <a:spLocks noChangeArrowheads="1"/>
          </p:cNvSpPr>
          <p:nvPr/>
        </p:nvSpPr>
        <p:spPr bwMode="auto">
          <a:xfrm>
            <a:off x="4724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4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0" name="Rectangle 43"/>
          <p:cNvSpPr>
            <a:spLocks noChangeArrowheads="1"/>
          </p:cNvSpPr>
          <p:nvPr/>
        </p:nvSpPr>
        <p:spPr bwMode="auto">
          <a:xfrm>
            <a:off x="152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5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1" name="Rectangle 44"/>
          <p:cNvSpPr>
            <a:spLocks noChangeArrowheads="1"/>
          </p:cNvSpPr>
          <p:nvPr/>
        </p:nvSpPr>
        <p:spPr bwMode="auto">
          <a:xfrm>
            <a:off x="1676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6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2" name="Rectangle 45"/>
          <p:cNvSpPr>
            <a:spLocks noChangeArrowheads="1"/>
          </p:cNvSpPr>
          <p:nvPr/>
        </p:nvSpPr>
        <p:spPr bwMode="auto">
          <a:xfrm>
            <a:off x="3200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7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4603" name="Rectangle 46"/>
          <p:cNvSpPr>
            <a:spLocks noChangeArrowheads="1"/>
          </p:cNvSpPr>
          <p:nvPr/>
        </p:nvSpPr>
        <p:spPr bwMode="auto">
          <a:xfrm>
            <a:off x="4724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8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3200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sz="1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EXP I LOG</a:t>
            </a: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FUNKCIJA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"/>
          <p:cNvSpPr>
            <a:spLocks noChangeArrowheads="1"/>
          </p:cNvSpPr>
          <p:nvPr/>
        </p:nvSpPr>
        <p:spPr bwMode="auto">
          <a:xfrm>
            <a:off x="7772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TIJELA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"/>
          <p:cNvSpPr>
            <a:spLocks noChangeArrowheads="1"/>
          </p:cNvSpPr>
          <p:nvPr/>
        </p:nvSpPr>
        <p:spPr bwMode="auto">
          <a:xfrm>
            <a:off x="4724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sz="1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TRIGONOMETRIJA</a:t>
            </a: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"/>
          <p:cNvSpPr>
            <a:spLocks noChangeArrowheads="1"/>
          </p:cNvSpPr>
          <p:nvPr/>
        </p:nvSpPr>
        <p:spPr bwMode="auto">
          <a:xfrm>
            <a:off x="1676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hr-HR" sz="1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KVADRATNA</a:t>
            </a: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JEDNADŽBA I </a:t>
            </a:r>
          </a:p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NEJEDNADŽBA</a:t>
            </a:r>
            <a:endParaRPr lang="en-US" sz="1200" b="1" dirty="0" smtClean="0">
              <a:latin typeface="Arial" pitchFamily="34" charset="0"/>
              <a:cs typeface="Arial" pitchFamily="34" charset="0"/>
            </a:endParaRPr>
          </a:p>
          <a:p>
            <a:pPr algn="ctr" eaLnBrk="1" hangingPunct="1"/>
            <a:endParaRPr 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"/>
          <p:cNvSpPr>
            <a:spLocks noChangeArrowheads="1"/>
          </p:cNvSpPr>
          <p:nvPr/>
        </p:nvSpPr>
        <p:spPr bwMode="auto">
          <a:xfrm>
            <a:off x="6248400" y="304800"/>
            <a:ext cx="1295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66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hr-HR" sz="1200" b="1" dirty="0" smtClean="0">
                <a:latin typeface="Arial" pitchFamily="34" charset="0"/>
                <a:cs typeface="Arial" pitchFamily="34" charset="0"/>
              </a:rPr>
              <a:t>STEREOMETRIJA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7"/>
          <p:cNvSpPr>
            <a:spLocks noChangeArrowheads="1"/>
          </p:cNvSpPr>
          <p:nvPr/>
        </p:nvSpPr>
        <p:spPr bwMode="auto">
          <a:xfrm>
            <a:off x="1676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19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39" name="Rectangle 7"/>
          <p:cNvSpPr>
            <a:spLocks noChangeArrowheads="1"/>
          </p:cNvSpPr>
          <p:nvPr/>
        </p:nvSpPr>
        <p:spPr bwMode="auto">
          <a:xfrm>
            <a:off x="4724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0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3200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1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41" name="Rectangle 7"/>
          <p:cNvSpPr>
            <a:spLocks noChangeArrowheads="1"/>
          </p:cNvSpPr>
          <p:nvPr/>
        </p:nvSpPr>
        <p:spPr bwMode="auto">
          <a:xfrm>
            <a:off x="6248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2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772400" y="15240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3" action="ppaction://hlinksldjump"/>
              </a:rPr>
              <a:t>100</a:t>
            </a:r>
            <a:endParaRPr lang="en-US" sz="3200" dirty="0">
              <a:latin typeface="Bookman Old Style" pitchFamily="18" charset="0"/>
            </a:endParaRPr>
          </a:p>
        </p:txBody>
      </p:sp>
      <p:sp>
        <p:nvSpPr>
          <p:cNvPr id="43" name="Rectangle 34"/>
          <p:cNvSpPr>
            <a:spLocks noChangeArrowheads="1"/>
          </p:cNvSpPr>
          <p:nvPr/>
        </p:nvSpPr>
        <p:spPr bwMode="auto">
          <a:xfrm>
            <a:off x="6248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4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4" name="Rectangle 34"/>
          <p:cNvSpPr>
            <a:spLocks noChangeArrowheads="1"/>
          </p:cNvSpPr>
          <p:nvPr/>
        </p:nvSpPr>
        <p:spPr bwMode="auto">
          <a:xfrm>
            <a:off x="7772400" y="25146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5" action="ppaction://hlinksldjump"/>
              </a:rPr>
              <a:t>200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5" name="Rectangle 38"/>
          <p:cNvSpPr>
            <a:spLocks noChangeArrowheads="1"/>
          </p:cNvSpPr>
          <p:nvPr/>
        </p:nvSpPr>
        <p:spPr bwMode="auto">
          <a:xfrm>
            <a:off x="6248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6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7" name="Rectangle 38"/>
          <p:cNvSpPr>
            <a:spLocks noChangeArrowheads="1"/>
          </p:cNvSpPr>
          <p:nvPr/>
        </p:nvSpPr>
        <p:spPr bwMode="auto">
          <a:xfrm>
            <a:off x="7772400" y="35052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7" action="ppaction://hlinksldjump"/>
              </a:rPr>
              <a:t>300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8" name="Rectangle 42"/>
          <p:cNvSpPr>
            <a:spLocks noChangeArrowheads="1"/>
          </p:cNvSpPr>
          <p:nvPr/>
        </p:nvSpPr>
        <p:spPr bwMode="auto">
          <a:xfrm>
            <a:off x="6248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8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9" name="Rectangle 42"/>
          <p:cNvSpPr>
            <a:spLocks noChangeArrowheads="1"/>
          </p:cNvSpPr>
          <p:nvPr/>
        </p:nvSpPr>
        <p:spPr bwMode="auto">
          <a:xfrm>
            <a:off x="7772400" y="44958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29" action="ppaction://hlinksldjump"/>
              </a:rPr>
              <a:t>400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1" name="Rectangle 46"/>
          <p:cNvSpPr>
            <a:spLocks noChangeArrowheads="1"/>
          </p:cNvSpPr>
          <p:nvPr/>
        </p:nvSpPr>
        <p:spPr bwMode="auto">
          <a:xfrm>
            <a:off x="7772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30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2" name="Rectangle 46"/>
          <p:cNvSpPr>
            <a:spLocks noChangeArrowheads="1"/>
          </p:cNvSpPr>
          <p:nvPr/>
        </p:nvSpPr>
        <p:spPr bwMode="auto">
          <a:xfrm>
            <a:off x="6248400" y="5486400"/>
            <a:ext cx="1295400" cy="609600"/>
          </a:xfrm>
          <a:prstGeom prst="rect">
            <a:avLst/>
          </a:prstGeom>
          <a:solidFill>
            <a:srgbClr val="6600FF"/>
          </a:solidFill>
          <a:ln w="76200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en-US" sz="3200" dirty="0">
                <a:latin typeface="Bookman Old Style" pitchFamily="18" charset="0"/>
                <a:hlinkClick r:id="rId31" action="ppaction://hlinksldjump"/>
              </a:rPr>
              <a:t>500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KVADRATNA JEDNADŽBA I NEJEDNADŽBA ZA 400</a:t>
            </a:r>
            <a:endParaRPr lang="hr-HR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2800" dirty="0" smtClean="0"/>
          </a:p>
          <a:p>
            <a:pPr marL="0" indent="0">
              <a:buNone/>
            </a:pPr>
            <a:r>
              <a:rPr lang="hr-HR" sz="2800" dirty="0" smtClean="0"/>
              <a:t>Broj stanovnika grada Zagreba (u tisućama) modeliran je kvadratnom funkcijom zadanom formulom:</a:t>
            </a:r>
          </a:p>
          <a:p>
            <a:pPr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800" dirty="0" smtClean="0"/>
              <a:t>pri čemu </a:t>
            </a:r>
            <a:r>
              <a:rPr lang="hr-HR" sz="2800" i="1" dirty="0" smtClean="0"/>
              <a:t>x</a:t>
            </a:r>
            <a:r>
              <a:rPr lang="hr-HR" sz="2800" dirty="0" smtClean="0"/>
              <a:t> predstavlja vrijeme u godinama nakon 1.siječnja 2004. godine.</a:t>
            </a:r>
          </a:p>
          <a:p>
            <a:pPr marL="0" indent="0">
              <a:buNone/>
            </a:pPr>
            <a:r>
              <a:rPr lang="hr-HR" sz="2800" dirty="0" smtClean="0"/>
              <a:t>Koristeći model, procijenite rezultate prošlogodišnjeg popisa stanovništva za Zagreb i okolicu.</a:t>
            </a:r>
            <a:endParaRPr lang="hr-HR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057400" y="3048000"/>
          <a:ext cx="5808133" cy="533400"/>
        </p:xfrm>
        <a:graphic>
          <a:graphicData uri="http://schemas.openxmlformats.org/presentationml/2006/ole">
            <p:oleObj spid="_x0000_s53250" name="Equation" r:id="rId3" imgW="2489040" imgH="228600" progId="Equation.DSMT4">
              <p:embed/>
            </p:oleObj>
          </a:graphicData>
        </a:graphic>
      </p:graphicFrame>
      <p:pic>
        <p:nvPicPr>
          <p:cNvPr id="5" name="Picture 4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KVADRATNA JEDNADŽBA I NEJEDNADŽBA ZA </a:t>
            </a: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500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Za koje vrijednosti realnog parametra </a:t>
            </a:r>
            <a:r>
              <a:rPr lang="hr-HR" sz="3600" i="1" dirty="0" smtClean="0"/>
              <a:t>k</a:t>
            </a:r>
            <a:r>
              <a:rPr lang="hr-HR" sz="3600" dirty="0" smtClean="0"/>
              <a:t> kvadratna jednadžba</a:t>
            </a:r>
          </a:p>
          <a:p>
            <a:pPr>
              <a:buNone/>
            </a:pPr>
            <a:endParaRPr lang="hr-HR" sz="3600" dirty="0"/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nema realna rješenja?</a:t>
            </a:r>
            <a:endParaRPr lang="hr-HR" sz="3600" dirty="0"/>
          </a:p>
        </p:txBody>
      </p:sp>
      <p:sp>
        <p:nvSpPr>
          <p:cNvPr id="1025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25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254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255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1406525" y="3543300"/>
          <a:ext cx="5334000" cy="800100"/>
        </p:xfrm>
        <a:graphic>
          <a:graphicData uri="http://schemas.openxmlformats.org/presentationml/2006/ole">
            <p:oleObj spid="_x0000_s54274" name="Equation" r:id="rId3" imgW="1523880" imgH="228600" progId="Equation.DSMT4">
              <p:embed/>
            </p:oleObj>
          </a:graphicData>
        </a:graphic>
      </p:graphicFrame>
      <p:pic>
        <p:nvPicPr>
          <p:cNvPr id="18" name="Picture 17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EKSPONENCIJALNA I LOGARITAMSKA FUNKCIJA ZA 100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600" dirty="0" smtClean="0"/>
              <a:t>Za koji će realni broj </a:t>
            </a:r>
            <a:r>
              <a:rPr lang="hr-HR" sz="3600" i="1" dirty="0" smtClean="0"/>
              <a:t>a </a:t>
            </a:r>
            <a:r>
              <a:rPr lang="hr-HR" sz="3600" dirty="0" smtClean="0"/>
              <a:t>funkcija</a:t>
            </a:r>
          </a:p>
          <a:p>
            <a:pPr>
              <a:buNone/>
            </a:pPr>
            <a:endParaRPr lang="hr-HR" sz="3600" dirty="0"/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biti rastuća? </a:t>
            </a:r>
            <a:endParaRPr lang="hr-HR" sz="3600" i="1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6600" y="3162300"/>
          <a:ext cx="2895600" cy="723900"/>
        </p:xfrm>
        <a:graphic>
          <a:graphicData uri="http://schemas.openxmlformats.org/presentationml/2006/ole">
            <p:oleObj spid="_x0000_s58370" name="Equation" r:id="rId5" imgW="91440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EKSPONENCIJALNA I LOGARITAMSKA FUNKCIJA ZA 200</a:t>
            </a:r>
            <a:endParaRPr lang="hr-HR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600" dirty="0" smtClean="0"/>
              <a:t>Riješite jednadžbu:</a:t>
            </a:r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14599" y="2819400"/>
          <a:ext cx="3857625" cy="685800"/>
        </p:xfrm>
        <a:graphic>
          <a:graphicData uri="http://schemas.openxmlformats.org/presentationml/2006/ole">
            <p:oleObj spid="_x0000_s55298" name="Equation" r:id="rId5" imgW="11430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EKSPONENCIJALNA I LOGARITAMSKA FUNKCIJA ZA 300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600" dirty="0" smtClean="0"/>
              <a:t>Nacrtajte graf funkcije:</a:t>
            </a:r>
          </a:p>
          <a:p>
            <a:pPr>
              <a:buNone/>
            </a:pPr>
            <a:endParaRPr lang="hr-HR" sz="3600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53583" y="3200400"/>
          <a:ext cx="6009217" cy="716330"/>
        </p:xfrm>
        <a:graphic>
          <a:graphicData uri="http://schemas.openxmlformats.org/presentationml/2006/ole">
            <p:oleObj spid="_x0000_s59394" name="Equation" r:id="rId5" imgW="191736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EKSPONENCIJALNA I LOGARITAMSKA FUNKCIJA ZA 400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600" dirty="0" smtClean="0"/>
              <a:t>Riješite nejednadžbu: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590800" y="3200400"/>
          <a:ext cx="4159584" cy="806450"/>
        </p:xfrm>
        <a:graphic>
          <a:graphicData uri="http://schemas.openxmlformats.org/presentationml/2006/ole">
            <p:oleObj spid="_x0000_s56322" name="Equation" r:id="rId5" imgW="1244520" imgH="241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EKSPONENCIJALNA I LOGARITAMSKA FUNKCIJA ZA 500</a:t>
            </a:r>
            <a:endParaRPr lang="hr-H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sz="3600" dirty="0" smtClean="0"/>
              <a:t>Riješite sustav: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133600" y="3048000"/>
          <a:ext cx="4461933" cy="1295400"/>
        </p:xfrm>
        <a:graphic>
          <a:graphicData uri="http://schemas.openxmlformats.org/presentationml/2006/ole">
            <p:oleObj spid="_x0000_s60418" name="Equation" r:id="rId5" imgW="1574640" imgH="4572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TRIGONOMETRIJA PRAVOKUTNOG TROKUTA ZA 100</a:t>
            </a:r>
            <a:endParaRPr lang="hr-HR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3600" dirty="0" smtClean="0"/>
              <a:t>Odredite duljinu dulje katete pravokutnog trokuta kojemu je hipotenuza duljine 124 cm, a veličina kuta 24°37’26’’.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TRIGONOMETRIJA PRAVOKUTNOG TROKUTA ZA 200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Duljina dijagonale pravokutnika je 16 cm, a kut između dijagonala iznosi 118°. </a:t>
            </a:r>
          </a:p>
          <a:p>
            <a:pPr>
              <a:buNone/>
            </a:pPr>
            <a:r>
              <a:rPr lang="hr-HR" sz="3600" dirty="0" smtClean="0"/>
              <a:t>Kolika je površina pravokutnika?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TRIGONOMETRIJA PRAVOKUTNOG TROKUTA ZA 300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Pojednostavnite izraz: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143000" y="2971800"/>
          <a:ext cx="5476875" cy="635000"/>
        </p:xfrm>
        <a:graphic>
          <a:graphicData uri="http://schemas.openxmlformats.org/presentationml/2006/ole">
            <p:oleObj spid="_x0000_s61442" name="Equation" r:id="rId5" imgW="175248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KOMPLEKSNI BROJEVI ZA 100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hr-HR" sz="3600" dirty="0" smtClean="0"/>
          </a:p>
          <a:p>
            <a:pPr algn="ctr">
              <a:buNone/>
            </a:pPr>
            <a:r>
              <a:rPr lang="hr-HR" sz="3600" dirty="0" smtClean="0"/>
              <a:t>Odredite realni dio kompleksnog broja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10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7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886200" y="2836984"/>
          <a:ext cx="1219200" cy="1125416"/>
        </p:xfrm>
        <a:graphic>
          <a:graphicData uri="http://schemas.openxmlformats.org/presentationml/2006/ole">
            <p:oleObj spid="_x0000_s1031" name="Equation" r:id="rId3" imgW="495000" imgH="457200" progId="Equation.DSMT4">
              <p:embed/>
            </p:oleObj>
          </a:graphicData>
        </a:graphic>
      </p:graphicFrame>
      <p:pic>
        <p:nvPicPr>
          <p:cNvPr id="17" name="Picture 16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TRIGONOMETRIJA PRAVOKUTNOG TROKUTA ZA 400</a:t>
            </a:r>
            <a:endParaRPr lang="hr-HR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Uz cestu stoji prometni znak na kojemu je uz naznaku uspona napisano i 10%.</a:t>
            </a:r>
          </a:p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r>
              <a:rPr lang="hr-HR" sz="3600" dirty="0" smtClean="0"/>
              <a:t>Pod kojim se kutom u odnosu prema horizontalnoj površini uspinje ta cesta?</a:t>
            </a:r>
            <a:endParaRPr lang="hr-HR" sz="3600" dirty="0"/>
          </a:p>
        </p:txBody>
      </p:sp>
      <p:pic>
        <p:nvPicPr>
          <p:cNvPr id="6" name="Picture 5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pic>
        <p:nvPicPr>
          <p:cNvPr id="7" name="Picture 6" descr="2-1-6-1-a-a.jpg"/>
          <p:cNvPicPr>
            <a:picLocks noChangeAspect="1"/>
          </p:cNvPicPr>
          <p:nvPr/>
        </p:nvPicPr>
        <p:blipFill>
          <a:blip r:embed="rId4" cstate="print"/>
          <a:srcRect l="75721" t="19537" b="67771"/>
          <a:stretch>
            <a:fillRect/>
          </a:stretch>
        </p:blipFill>
        <p:spPr>
          <a:xfrm>
            <a:off x="3581400" y="3499104"/>
            <a:ext cx="1219200" cy="1072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TRIGONOMETRIJA PRAVOKUTNOG TROKUTA ZA 500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Dvije se kružnice dodiruju izvana. </a:t>
            </a:r>
          </a:p>
          <a:p>
            <a:pPr marL="0" indent="0">
              <a:buNone/>
            </a:pPr>
            <a:r>
              <a:rPr lang="hr-HR" sz="3600" dirty="0" smtClean="0"/>
              <a:t>Pod kojim se kutom sijeku njihove zajedničke vanjske tangente ako su polumjeri kružnica 10 cm i 7 cm?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STEREOMETRIJA ZA 100</a:t>
            </a:r>
            <a:endParaRPr lang="hr-HR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r-HR" sz="3600" dirty="0" smtClean="0"/>
              <a:t>Nađite presjek ravnine               s kockom:</a:t>
            </a:r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 </a:t>
            </a:r>
            <a:endParaRPr lang="hr-HR" sz="3600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775199" y="1676400"/>
          <a:ext cx="1422401" cy="609600"/>
        </p:xfrm>
        <a:graphic>
          <a:graphicData uri="http://schemas.openxmlformats.org/presentationml/2006/ole">
            <p:oleObj spid="_x0000_s66562" name="Equation" r:id="rId5" imgW="533160" imgH="228600" progId="Equation.DSMT4">
              <p:embed/>
            </p:oleObj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2590800"/>
            <a:ext cx="30861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STEREOMETRIJA ZA 200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3600" dirty="0"/>
              <a:t>D</a:t>
            </a:r>
            <a:r>
              <a:rPr lang="hr-HR" sz="3600" dirty="0" smtClean="0"/>
              <a:t>ana je pravilna četverostrana prizma s duljinom baze          cm i visinom        .</a:t>
            </a:r>
          </a:p>
          <a:p>
            <a:pPr marL="0" indent="0">
              <a:buNone/>
            </a:pPr>
            <a:r>
              <a:rPr lang="hr-HR" sz="3600" dirty="0" smtClean="0"/>
              <a:t>Kroz brid baze prolazi ravnina. </a:t>
            </a:r>
          </a:p>
          <a:p>
            <a:pPr marL="0" indent="0">
              <a:buNone/>
            </a:pPr>
            <a:r>
              <a:rPr lang="hr-HR" sz="3600" dirty="0" smtClean="0"/>
              <a:t>Površina dijela ravnine koji se nalazi unutar prizme jednaka je 84       .</a:t>
            </a:r>
          </a:p>
          <a:p>
            <a:pPr marL="0" indent="0">
              <a:buNone/>
            </a:pPr>
            <a:r>
              <a:rPr lang="hr-HR" sz="3600" dirty="0" smtClean="0"/>
              <a:t>Nađite kut pod kojim je ta ravnina nagnuta prema bazi prizme.</a:t>
            </a:r>
            <a:endParaRPr lang="hr-HR" sz="3600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276600" y="2133600"/>
          <a:ext cx="812800" cy="609600"/>
        </p:xfrm>
        <a:graphic>
          <a:graphicData uri="http://schemas.openxmlformats.org/presentationml/2006/ole">
            <p:oleObj spid="_x0000_s68610" name="Equation" r:id="rId5" imgW="304560" imgH="228600" progId="Equation.DSMT4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553200" y="2190750"/>
          <a:ext cx="762000" cy="571500"/>
        </p:xfrm>
        <a:graphic>
          <a:graphicData uri="http://schemas.openxmlformats.org/presentationml/2006/ole">
            <p:oleObj spid="_x0000_s68611" name="Equation" r:id="rId6" imgW="304560" imgH="228600" progId="Equation.DSMT4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419600" y="4038600"/>
          <a:ext cx="700088" cy="533400"/>
        </p:xfrm>
        <a:graphic>
          <a:graphicData uri="http://schemas.openxmlformats.org/presentationml/2006/ole">
            <p:oleObj spid="_x0000_s68612" name="Equation" r:id="rId7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STEREOMETRIJA ZA 300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Kocka duljine brida </a:t>
            </a:r>
            <a:r>
              <a:rPr lang="hr-HR" sz="3600" i="1" dirty="0" smtClean="0"/>
              <a:t>a</a:t>
            </a:r>
            <a:r>
              <a:rPr lang="hr-HR" sz="3600" dirty="0" smtClean="0"/>
              <a:t> presječena je ravninom koja prolazi osnovnim bridom pod kutom od 30° prema ravnini osnovke.</a:t>
            </a:r>
          </a:p>
          <a:p>
            <a:pPr>
              <a:buNone/>
            </a:pPr>
            <a:r>
              <a:rPr lang="hr-HR" sz="3600" dirty="0" smtClean="0"/>
              <a:t>Izračunaj površinu presjeka.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STEREOMETRIJA ZA 400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Duljina brida osnovke pravilne četverostrane piramide </a:t>
            </a:r>
            <a:r>
              <a:rPr lang="hr-HR" sz="3600" i="1" dirty="0" smtClean="0"/>
              <a:t>ABCDV  </a:t>
            </a:r>
            <a:r>
              <a:rPr lang="hr-HR" sz="3600" dirty="0" smtClean="0"/>
              <a:t>je 24 cm, a bočnog brida 20 cm.</a:t>
            </a:r>
          </a:p>
          <a:p>
            <a:pPr marL="0" indent="0">
              <a:buNone/>
            </a:pPr>
            <a:r>
              <a:rPr lang="hr-HR" sz="3600" dirty="0" smtClean="0"/>
              <a:t>Odredi udaljenost pravaca </a:t>
            </a:r>
            <a:r>
              <a:rPr lang="hr-HR" sz="3600" i="1" dirty="0" smtClean="0"/>
              <a:t>BC</a:t>
            </a:r>
            <a:r>
              <a:rPr lang="hr-HR" sz="3600" dirty="0" smtClean="0"/>
              <a:t> i </a:t>
            </a:r>
            <a:r>
              <a:rPr lang="hr-HR" sz="3600" i="1" dirty="0" smtClean="0"/>
              <a:t>VV</a:t>
            </a:r>
            <a:r>
              <a:rPr lang="hr-HR" sz="3600" dirty="0" smtClean="0"/>
              <a:t>’, gdje </a:t>
            </a:r>
            <a:r>
              <a:rPr lang="hr-HR" sz="3600" smtClean="0"/>
              <a:t>je </a:t>
            </a:r>
            <a:r>
              <a:rPr lang="hr-HR" sz="3600" i="1" smtClean="0"/>
              <a:t>V’</a:t>
            </a:r>
            <a:r>
              <a:rPr lang="hr-HR" sz="3600" smtClean="0"/>
              <a:t> </a:t>
            </a:r>
            <a:r>
              <a:rPr lang="hr-HR" sz="3600" dirty="0" smtClean="0"/>
              <a:t>središte osnovke piramide, te duljinu visine piramide.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STEREOMETRIJA ZA 500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/>
              <a:t>U</a:t>
            </a:r>
            <a:r>
              <a:rPr lang="hr-HR" sz="3600" dirty="0" smtClean="0"/>
              <a:t> pravilnoj trostranoj piramidi bočni brid zatvara s osnovkom kut od 42°.</a:t>
            </a:r>
          </a:p>
          <a:p>
            <a:pPr marL="0" indent="0">
              <a:buNone/>
            </a:pPr>
            <a:r>
              <a:rPr lang="hr-HR" sz="3600" dirty="0"/>
              <a:t>K</a:t>
            </a:r>
            <a:r>
              <a:rPr lang="hr-HR" sz="3600" dirty="0" smtClean="0"/>
              <a:t>oliki je kut između osnovke i pobočke te piramide?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TIJELA ZA 100</a:t>
            </a:r>
            <a:endParaRPr lang="hr-HR" sz="36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Ako je oplošje valjka 8</a:t>
            </a:r>
            <a:r>
              <a:rPr lang="el-GR" sz="3600" dirty="0" smtClean="0"/>
              <a:t>π</a:t>
            </a:r>
            <a:r>
              <a:rPr lang="hr-HR" sz="3600" dirty="0" smtClean="0"/>
              <a:t>        , a polumjer osnovke jednak visini, izračunaj obujam tog valjka.</a:t>
            </a:r>
            <a:endParaRPr lang="hr-HR" sz="3600" dirty="0"/>
          </a:p>
        </p:txBody>
      </p:sp>
      <p:pic>
        <p:nvPicPr>
          <p:cNvPr id="4" name="Picture 3" descr="default.jpe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953000" y="2238828"/>
          <a:ext cx="762000" cy="580572"/>
        </p:xfrm>
        <a:graphic>
          <a:graphicData uri="http://schemas.openxmlformats.org/presentationml/2006/ole">
            <p:oleObj spid="_x0000_s65538" name="Equation" r:id="rId5" imgW="266400" imgH="2030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TIJELA ZA 200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sz="3600" dirty="0" smtClean="0"/>
              <a:t>Prepoznaj mreže kocke:</a:t>
            </a:r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r>
              <a:rPr lang="hr-HR" dirty="0" smtClean="0"/>
              <a:t>                 A.                B.             C.             D.</a:t>
            </a:r>
          </a:p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t="43774" r="56314" b="42757"/>
          <a:stretch>
            <a:fillRect/>
          </a:stretch>
        </p:blipFill>
        <p:spPr bwMode="auto">
          <a:xfrm>
            <a:off x="685800" y="2819400"/>
            <a:ext cx="711803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TIJELA ZA 300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Jednakokračni trokut kojem je osnovica 6 cm i krak 4 cm rotira oko </a:t>
            </a:r>
            <a:r>
              <a:rPr lang="hr-HR" sz="3600" dirty="0" smtClean="0"/>
              <a:t>visine na osnovicu.</a:t>
            </a: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Odredite površinu baze i visinu tijela koje tom rotacijom nastaje.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KOMPLEKSNI BROJEVI ZA </a:t>
            </a: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Odredite modul kompleksnog broja </a:t>
            </a:r>
            <a:r>
              <a:rPr lang="hr-HR" sz="3600" i="1" dirty="0" smtClean="0"/>
              <a:t>z</a:t>
            </a:r>
            <a:r>
              <a:rPr lang="hr-HR" sz="3600" dirty="0" smtClean="0"/>
              <a:t> ako je:</a:t>
            </a:r>
          </a:p>
          <a:p>
            <a:pPr>
              <a:buNone/>
            </a:pPr>
            <a:endParaRPr lang="hr-HR" dirty="0"/>
          </a:p>
        </p:txBody>
      </p:sp>
      <p:sp>
        <p:nvSpPr>
          <p:cNvPr id="20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62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2052" name="Object 12"/>
          <p:cNvGraphicFramePr>
            <a:graphicFrameLocks noChangeAspect="1"/>
          </p:cNvGraphicFramePr>
          <p:nvPr/>
        </p:nvGraphicFramePr>
        <p:xfrm>
          <a:off x="0" y="457200"/>
          <a:ext cx="114300" cy="219075"/>
        </p:xfrm>
        <a:graphic>
          <a:graphicData uri="http://schemas.openxmlformats.org/presentationml/2006/ole">
            <p:oleObj spid="_x0000_s2052" name="Jednadžba" r:id="rId3" imgW="114151" imgH="215619" progId="Equation.3">
              <p:embed/>
            </p:oleObj>
          </a:graphicData>
        </a:graphic>
      </p:graphicFrame>
      <p:sp>
        <p:nvSpPr>
          <p:cNvPr id="2063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2064" name="Rectangle 14"/>
          <p:cNvSpPr>
            <a:spLocks noChangeArrowheads="1"/>
          </p:cNvSpPr>
          <p:nvPr/>
        </p:nvSpPr>
        <p:spPr bwMode="auto">
          <a:xfrm>
            <a:off x="0" y="676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574025" y="2895600"/>
          <a:ext cx="2064775" cy="1143000"/>
        </p:xfrm>
        <a:graphic>
          <a:graphicData uri="http://schemas.openxmlformats.org/presentationml/2006/ole">
            <p:oleObj spid="_x0000_s2057" name="Equation" r:id="rId4" imgW="711000" imgH="393480" progId="Equation.DSMT4">
              <p:embed/>
            </p:oleObj>
          </a:graphicData>
        </a:graphic>
      </p:graphicFrame>
      <p:pic>
        <p:nvPicPr>
          <p:cNvPr id="21" name="Picture 20" descr="default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TIJELA ZA 400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3600" dirty="0" smtClean="0"/>
              <a:t>Izračunajte oplošje i volumen tijela prikazanog na slici: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/>
          <a:srcRect l="51111" t="35556" r="27778" b="36889"/>
          <a:stretch>
            <a:fillRect/>
          </a:stretch>
        </p:blipFill>
        <p:spPr bwMode="auto">
          <a:xfrm>
            <a:off x="3048000" y="2971800"/>
            <a:ext cx="2895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TIJELA ZA 500</a:t>
            </a:r>
            <a:endParaRPr lang="hr-HR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7630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Izračunajte obujam pravilne četverostrane piramide kojoj je duljina brida osnovke 10 cm, a duljina bočnog brida 15 cm.</a:t>
            </a:r>
            <a:endParaRPr lang="hr-HR" sz="3600" dirty="0"/>
          </a:p>
        </p:txBody>
      </p:sp>
      <p:pic>
        <p:nvPicPr>
          <p:cNvPr id="4" name="Picture 3" descr="default.jpe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KOMPLEKSNI BROJEVI ZA </a:t>
            </a: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Odredite kompleksan broj </a:t>
            </a:r>
            <a:r>
              <a:rPr lang="hr-HR" sz="3600" i="1" dirty="0" smtClean="0"/>
              <a:t>z </a:t>
            </a:r>
            <a:r>
              <a:rPr lang="hr-HR" sz="3600" dirty="0" smtClean="0"/>
              <a:t>ako je:</a:t>
            </a:r>
          </a:p>
          <a:p>
            <a:pPr>
              <a:buNone/>
            </a:pPr>
            <a:endParaRPr lang="hr-HR" sz="3600" i="1" dirty="0"/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276600" y="2947987"/>
          <a:ext cx="2514600" cy="785813"/>
        </p:xfrm>
        <a:graphic>
          <a:graphicData uri="http://schemas.openxmlformats.org/presentationml/2006/ole">
            <p:oleObj spid="_x0000_s4103" name="Equation" r:id="rId3" imgW="812520" imgH="253800" progId="Equation.DSMT4">
              <p:embed/>
            </p:oleObj>
          </a:graphicData>
        </a:graphic>
      </p:graphicFrame>
      <p:pic>
        <p:nvPicPr>
          <p:cNvPr id="16" name="Picture 15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KOMPLEKSNI BROJEVI ZA </a:t>
            </a: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sz="3600" dirty="0" smtClean="0"/>
          </a:p>
          <a:p>
            <a:pPr marL="0" indent="0">
              <a:buNone/>
            </a:pPr>
            <a:r>
              <a:rPr lang="hr-HR" sz="3600" dirty="0" smtClean="0"/>
              <a:t>Odredi skup točaka kompleksne ravnine što je određen uvjetom: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5132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sp>
        <p:nvSpPr>
          <p:cNvPr id="513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3733800" y="3429000"/>
          <a:ext cx="1828800" cy="1219200"/>
        </p:xfrm>
        <a:graphic>
          <a:graphicData uri="http://schemas.openxmlformats.org/presentationml/2006/ole">
            <p:oleObj spid="_x0000_s5127" name="Equation" r:id="rId3" imgW="647640" imgH="431640" progId="Equation.DSMT4">
              <p:embed/>
            </p:oleObj>
          </a:graphicData>
        </a:graphic>
      </p:graphicFrame>
      <p:pic>
        <p:nvPicPr>
          <p:cNvPr id="16" name="Picture 15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KOMPLEKSNI BROJEVI ZA 5</a:t>
            </a:r>
            <a:r>
              <a:rPr lang="en-US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00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3600" dirty="0"/>
          </a:p>
          <a:p>
            <a:pPr>
              <a:buNone/>
            </a:pPr>
            <a:r>
              <a:rPr lang="hr-HR" sz="3600" dirty="0" smtClean="0"/>
              <a:t>Odredite </a:t>
            </a:r>
            <a:endParaRPr lang="hr-HR" sz="3600" dirty="0"/>
          </a:p>
        </p:txBody>
      </p:sp>
      <p:sp>
        <p:nvSpPr>
          <p:cNvPr id="410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solidFill>
                <a:prstClr val="black"/>
              </a:solidFill>
            </a:endParaRPr>
          </a:p>
        </p:txBody>
      </p:sp>
      <p:sp>
        <p:nvSpPr>
          <p:cNvPr id="410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>
              <a:solidFill>
                <a:prstClr val="black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446338" y="2057400"/>
          <a:ext cx="3802062" cy="1130300"/>
        </p:xfrm>
        <a:graphic>
          <a:graphicData uri="http://schemas.openxmlformats.org/presentationml/2006/ole">
            <p:oleObj spid="_x0000_s50178" name="Equation" r:id="rId3" imgW="1409400" imgH="419040" progId="Equation.DSMT4">
              <p:embed/>
            </p:oleObj>
          </a:graphicData>
        </a:graphic>
      </p:graphicFrame>
      <p:pic>
        <p:nvPicPr>
          <p:cNvPr id="7" name="Picture 6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KVADRATNA JEDNADŽBA I NEJEDNADŽBA ZA 100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Koliki je zbroj rješenja jednadžbe:</a:t>
            </a:r>
          </a:p>
          <a:p>
            <a:pPr>
              <a:buNone/>
            </a:pPr>
            <a:endParaRPr lang="hr-HR" sz="3600" dirty="0"/>
          </a:p>
        </p:txBody>
      </p:sp>
      <p:sp>
        <p:nvSpPr>
          <p:cNvPr id="6156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4514850" y="3340100"/>
          <a:ext cx="114300" cy="177800"/>
        </p:xfrm>
        <a:graphic>
          <a:graphicData uri="http://schemas.openxmlformats.org/presentationml/2006/ole">
            <p:oleObj spid="_x0000_s6151" name="Equation" r:id="rId3" imgW="114120" imgH="177480" progId="Equation.DSMT4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895600" y="3047999"/>
          <a:ext cx="2895600" cy="609601"/>
        </p:xfrm>
        <a:graphic>
          <a:graphicData uri="http://schemas.openxmlformats.org/presentationml/2006/ole">
            <p:oleObj spid="_x0000_s6152" name="Equation" r:id="rId4" imgW="965160" imgH="203040" progId="Equation.DSMT4">
              <p:embed/>
            </p:oleObj>
          </a:graphicData>
        </a:graphic>
      </p:graphicFrame>
      <p:pic>
        <p:nvPicPr>
          <p:cNvPr id="16" name="Picture 15" descr="default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hr-HR" sz="36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KVADRATNA JEDNADŽBA I NEJEDNADŽBA ZA </a:t>
            </a:r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200</a:t>
            </a:r>
            <a:endParaRPr lang="en-US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Riješi nejednadžbu:</a:t>
            </a:r>
          </a:p>
          <a:p>
            <a:pPr>
              <a:buNone/>
            </a:pPr>
            <a:endParaRPr lang="hr-HR" sz="3600" dirty="0"/>
          </a:p>
        </p:txBody>
      </p:sp>
      <p:sp>
        <p:nvSpPr>
          <p:cNvPr id="7180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hr-HR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2895600" y="2920388"/>
          <a:ext cx="3429000" cy="661012"/>
        </p:xfrm>
        <a:graphic>
          <a:graphicData uri="http://schemas.openxmlformats.org/presentationml/2006/ole">
            <p:oleObj spid="_x0000_s7175" name="Equation" r:id="rId3" imgW="1054080" imgH="203040" progId="Equation.DSMT4">
              <p:embed/>
            </p:oleObj>
          </a:graphicData>
        </a:graphic>
      </p:graphicFrame>
      <p:pic>
        <p:nvPicPr>
          <p:cNvPr id="15" name="Picture 14" descr="default.jpe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KVADRATNA JEDNADŽBA I NEJEDNADŽBA ZA 300</a:t>
            </a:r>
            <a:endParaRPr lang="hr-HR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hr-HR" sz="3600" dirty="0" smtClean="0"/>
          </a:p>
          <a:p>
            <a:pPr>
              <a:buNone/>
            </a:pPr>
            <a:r>
              <a:rPr lang="hr-HR" sz="3600" dirty="0" smtClean="0"/>
              <a:t>Odredite presjek </a:t>
            </a:r>
          </a:p>
          <a:p>
            <a:pPr>
              <a:buNone/>
            </a:pPr>
            <a:r>
              <a:rPr lang="hr-HR" sz="3600" dirty="0" smtClean="0"/>
              <a:t>pravca</a:t>
            </a:r>
          </a:p>
          <a:p>
            <a:pPr>
              <a:buNone/>
            </a:pPr>
            <a:r>
              <a:rPr lang="hr-HR" sz="3600" dirty="0" smtClean="0"/>
              <a:t> </a:t>
            </a:r>
          </a:p>
          <a:p>
            <a:pPr>
              <a:buNone/>
            </a:pPr>
            <a:r>
              <a:rPr lang="hr-HR" sz="3600" dirty="0" smtClean="0"/>
              <a:t>i parabole:</a:t>
            </a:r>
          </a:p>
          <a:p>
            <a:pPr>
              <a:buNone/>
            </a:pPr>
            <a:endParaRPr lang="hr-HR" sz="36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981200" y="3467100"/>
          <a:ext cx="1905000" cy="571500"/>
        </p:xfrm>
        <a:graphic>
          <a:graphicData uri="http://schemas.openxmlformats.org/presentationml/2006/ole">
            <p:oleObj spid="_x0000_s52226" name="Equation" r:id="rId3" imgW="634680" imgH="190440" progId="Equation.DSMT4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905000" y="4838700"/>
          <a:ext cx="2815167" cy="723900"/>
        </p:xfrm>
        <a:graphic>
          <a:graphicData uri="http://schemas.openxmlformats.org/presentationml/2006/ole">
            <p:oleObj spid="_x0000_s52227" name="Equation" r:id="rId4" imgW="888840" imgH="228600" progId="Equation.DSMT4">
              <p:embed/>
            </p:oleObj>
          </a:graphicData>
        </a:graphic>
      </p:graphicFrame>
      <p:pic>
        <p:nvPicPr>
          <p:cNvPr id="6" name="Picture 5" descr="default.jpe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848600" y="54102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1324</TotalTime>
  <Words>619</Words>
  <Application>Microsoft Office PowerPoint</Application>
  <PresentationFormat>On-screen Show (4:3)</PresentationFormat>
  <Paragraphs>161</Paragraphs>
  <Slides>31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Office Theme</vt:lpstr>
      <vt:lpstr>1_Office Theme</vt:lpstr>
      <vt:lpstr>Equation</vt:lpstr>
      <vt:lpstr>Jednadžba</vt:lpstr>
      <vt:lpstr>Slide 1</vt:lpstr>
      <vt:lpstr>KOMPLEKSNI BROJEVI ZA 100</vt:lpstr>
      <vt:lpstr>KOMPLEKSNI BROJEVI ZA 200</vt:lpstr>
      <vt:lpstr>KOMPLEKSNI BROJEVI ZA 300</vt:lpstr>
      <vt:lpstr>KOMPLEKSNI BROJEVI ZA 400</vt:lpstr>
      <vt:lpstr>KOMPLEKSNI BROJEVI ZA 500</vt:lpstr>
      <vt:lpstr>KVADRATNA JEDNADŽBA I NEJEDNADŽBA ZA 100</vt:lpstr>
      <vt:lpstr>KVADRATNA JEDNADŽBA I NEJEDNADŽBA ZA 200</vt:lpstr>
      <vt:lpstr>KVADRATNA JEDNADŽBA I NEJEDNADŽBA ZA 300</vt:lpstr>
      <vt:lpstr>KVADRATNA JEDNADŽBA I NEJEDNADŽBA ZA 400</vt:lpstr>
      <vt:lpstr>KVADRATNA JEDNADŽBA I NEJEDNADŽBA ZA 500</vt:lpstr>
      <vt:lpstr>EKSPONENCIJALNA I LOGARITAMSKA FUNKCIJA ZA 100</vt:lpstr>
      <vt:lpstr>EKSPONENCIJALNA I LOGARITAMSKA FUNKCIJA ZA 200</vt:lpstr>
      <vt:lpstr>EKSPONENCIJALNA I LOGARITAMSKA FUNKCIJA ZA 300</vt:lpstr>
      <vt:lpstr>EKSPONENCIJALNA I LOGARITAMSKA FUNKCIJA ZA 400</vt:lpstr>
      <vt:lpstr>EKSPONENCIJALNA I LOGARITAMSKA FUNKCIJA ZA 500</vt:lpstr>
      <vt:lpstr>TRIGONOMETRIJA PRAVOKUTNOG TROKUTA ZA 100</vt:lpstr>
      <vt:lpstr>TRIGONOMETRIJA PRAVOKUTNOG TROKUTA ZA 200</vt:lpstr>
      <vt:lpstr>TRIGONOMETRIJA PRAVOKUTNOG TROKUTA ZA 300</vt:lpstr>
      <vt:lpstr>TRIGONOMETRIJA PRAVOKUTNOG TROKUTA ZA 400</vt:lpstr>
      <vt:lpstr>TRIGONOMETRIJA PRAVOKUTNOG TROKUTA ZA 500</vt:lpstr>
      <vt:lpstr>STEREOMETRIJA ZA 100</vt:lpstr>
      <vt:lpstr>STEREOMETRIJA ZA 200</vt:lpstr>
      <vt:lpstr>STEREOMETRIJA ZA 300</vt:lpstr>
      <vt:lpstr>STEREOMETRIJA ZA 400</vt:lpstr>
      <vt:lpstr>STEREOMETRIJA ZA 500</vt:lpstr>
      <vt:lpstr>TIJELA ZA 100</vt:lpstr>
      <vt:lpstr>TIJELA ZA 200</vt:lpstr>
      <vt:lpstr>TIJELA ZA 300</vt:lpstr>
      <vt:lpstr>TIJELA ZA 400</vt:lpstr>
      <vt:lpstr>TIJELA ZA 500</vt:lpstr>
    </vt:vector>
  </TitlesOfParts>
  <Company>Ramapo College of New Jersey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CCIS</dc:creator>
  <cp:lastModifiedBy>Ivana</cp:lastModifiedBy>
  <cp:revision>214</cp:revision>
  <dcterms:created xsi:type="dcterms:W3CDTF">2003-06-12T21:37:16Z</dcterms:created>
  <dcterms:modified xsi:type="dcterms:W3CDTF">2012-06-24T20:30:48Z</dcterms:modified>
</cp:coreProperties>
</file>