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78" r:id="rId3"/>
    <p:sldId id="259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0" r:id="rId18"/>
    <p:sldId id="310" r:id="rId19"/>
    <p:sldId id="307" r:id="rId20"/>
    <p:sldId id="308" r:id="rId21"/>
    <p:sldId id="305" r:id="rId22"/>
    <p:sldId id="30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1780E"/>
    <a:srgbClr val="FFFFCC"/>
    <a:srgbClr val="FFFF66"/>
    <a:srgbClr val="6600FF"/>
    <a:srgbClr val="81ABFF"/>
    <a:srgbClr val="FFCCFF"/>
    <a:srgbClr val="6699FF"/>
    <a:srgbClr val="FAFE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2" y="234"/>
              <a:ext cx="1863" cy="3634"/>
              <a:chOff x="3003" y="769"/>
              <a:chExt cx="1863" cy="3634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9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7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8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8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6" y="2206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9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3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4" y="111"/>
              <a:ext cx="356" cy="608"/>
              <a:chOff x="1736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6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5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9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299"/>
              <a:ext cx="500" cy="500"/>
              <a:chOff x="1727" y="875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5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3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6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5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1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1249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6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3269-C896-4849-9283-751C4A1E0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630A6-68B2-4DCA-A30D-2E3B502FD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8ECB7-62B5-4A4F-83F4-B69EACA6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A792A-F005-41DB-B8B1-A246A6612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85A30-2D7E-401A-BD4F-26A9527A1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3F15B-1DAC-4A80-8B34-1C418494B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D8A2C-67D2-40C5-96FF-A1D08541A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4F277-E8DC-4F30-8863-32531E3AF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ACA7-71D3-4D2D-B0CA-7CE85686A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3793-E8A9-4579-A9BD-A8ED396BD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86972-9BBF-426E-9B94-C615C903D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2390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grpSp>
          <p:nvGrpSpPr>
            <p:cNvPr id="2151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2390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2391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2391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12391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grpSp>
          <p:nvGrpSpPr>
            <p:cNvPr id="21516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2391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2391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2391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2391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2391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grpSp>
            <p:nvGrpSpPr>
              <p:cNvPr id="21548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2392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r-HR"/>
                </a:p>
              </p:txBody>
            </p:sp>
            <p:sp>
              <p:nvSpPr>
                <p:cNvPr id="12392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r-HR"/>
                </a:p>
              </p:txBody>
            </p:sp>
            <p:sp>
              <p:nvSpPr>
                <p:cNvPr id="12392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4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r-HR"/>
                </a:p>
              </p:txBody>
            </p:sp>
          </p:grpSp>
        </p:grpSp>
        <p:grpSp>
          <p:nvGrpSpPr>
            <p:cNvPr id="21517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2392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2392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2392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grpSp>
          <p:nvGrpSpPr>
            <p:cNvPr id="21518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239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239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239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grpSp>
          <p:nvGrpSpPr>
            <p:cNvPr id="21519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2393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2393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2393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1239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9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9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9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9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9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9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9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9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9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9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9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9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9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1239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FDF8C4E-F210-4BEE-ACBF-8B25830AF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2" name="Picture 51" descr="Fraction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7600" y="4724400"/>
            <a:ext cx="137795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urlz MT" pitchFamily="82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urlz MT" pitchFamily="82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urlz MT" pitchFamily="82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urlz MT" pitchFamily="82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urlz MT" pitchFamily="82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urlz MT" pitchFamily="82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urlz MT" pitchFamily="82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urlz MT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ckwell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0.xml"/><Relationship Id="rId18" Type="http://schemas.openxmlformats.org/officeDocument/2006/relationships/slide" Target="slide7.xml"/><Relationship Id="rId3" Type="http://schemas.openxmlformats.org/officeDocument/2006/relationships/slide" Target="slide8.xml"/><Relationship Id="rId21" Type="http://schemas.openxmlformats.org/officeDocument/2006/relationships/slide" Target="slide22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18.xml"/><Relationship Id="rId15" Type="http://schemas.openxmlformats.org/officeDocument/2006/relationships/slide" Target="slide11.xml"/><Relationship Id="rId10" Type="http://schemas.openxmlformats.org/officeDocument/2006/relationships/slide" Target="slide5.xml"/><Relationship Id="rId19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slide" Target="slide19.xml"/><Relationship Id="rId1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53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200400" y="5257800"/>
            <a:ext cx="53816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r-HR" sz="3600" kern="10">
              <a:ln w="3175">
                <a:solidFill>
                  <a:srgbClr val="FFFFCC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ctrTitle"/>
          </p:nvPr>
        </p:nvSpPr>
        <p:spPr>
          <a:xfrm>
            <a:off x="1447800" y="1676400"/>
            <a:ext cx="6192838" cy="1828800"/>
          </a:xfrm>
        </p:spPr>
        <p:txBody>
          <a:bodyPr/>
          <a:lstStyle/>
          <a:p>
            <a:pPr eaLnBrk="1" hangingPunct="1">
              <a:defRPr/>
            </a:pPr>
            <a:r>
              <a:rPr lang="hr-HR" sz="80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Izazov</a:t>
            </a:r>
            <a:endParaRPr lang="en-US" sz="8000" b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Algebra polinoma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Pomnoži polinome </a:t>
            </a:r>
            <a:r>
              <a:rPr lang="hr-HR" i="1" dirty="0" smtClean="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f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i </a:t>
            </a:r>
            <a:r>
              <a:rPr lang="hr-HR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95400" y="2362200"/>
          <a:ext cx="2590800" cy="685800"/>
        </p:xfrm>
        <a:graphic>
          <a:graphicData uri="http://schemas.openxmlformats.org/presentationml/2006/ole">
            <p:oleObj spid="_x0000_s56322" name="Equation" r:id="rId3" imgW="863280" imgH="2286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95400" y="3048000"/>
          <a:ext cx="2057400" cy="587663"/>
        </p:xfrm>
        <a:graphic>
          <a:graphicData uri="http://schemas.openxmlformats.org/presentationml/2006/ole">
            <p:oleObj spid="_x0000_s56323" name="Equation" r:id="rId4" imgW="711000" imgH="203040" progId="Equation.DSMT4">
              <p:embed/>
            </p:oleObj>
          </a:graphicData>
        </a:graphic>
      </p:graphicFrame>
      <p:pic>
        <p:nvPicPr>
          <p:cNvPr id="9" name="Picture 8" descr="hairymnstr_Seasons_autumn_Clipart_Fre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Algebra polinoma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Podijeli polinom </a:t>
            </a:r>
            <a:r>
              <a:rPr lang="hr-HR" i="1" dirty="0" smtClean="0">
                <a:solidFill>
                  <a:srgbClr val="000000"/>
                </a:solidFill>
              </a:rPr>
              <a:t>f</a:t>
            </a:r>
            <a:r>
              <a:rPr lang="hr-HR" dirty="0" smtClean="0">
                <a:solidFill>
                  <a:srgbClr val="000000"/>
                </a:solidFill>
              </a:rPr>
              <a:t> 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polinomom</a:t>
            </a:r>
            <a:r>
              <a:rPr lang="hr-HR" dirty="0" smtClean="0">
                <a:solidFill>
                  <a:srgbClr val="000000"/>
                </a:solidFill>
              </a:rPr>
              <a:t> </a:t>
            </a:r>
            <a:r>
              <a:rPr lang="hr-HR" i="1" dirty="0" smtClean="0">
                <a:solidFill>
                  <a:srgbClr val="000000"/>
                </a:solidFill>
              </a:rPr>
              <a:t>g</a:t>
            </a:r>
            <a:r>
              <a:rPr lang="hr-HR" dirty="0" smtClean="0">
                <a:solidFill>
                  <a:srgbClr val="000000"/>
                </a:solidFill>
              </a:rPr>
              <a:t>:</a:t>
            </a:r>
          </a:p>
          <a:p>
            <a:pPr>
              <a:buNone/>
            </a:pP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91167" y="2286000"/>
          <a:ext cx="3814233" cy="647700"/>
        </p:xfrm>
        <a:graphic>
          <a:graphicData uri="http://schemas.openxmlformats.org/presentationml/2006/ole">
            <p:oleObj spid="_x0000_s57346" name="Equation" r:id="rId3" imgW="1346040" imgH="2286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80583" y="3048000"/>
          <a:ext cx="2986617" cy="647700"/>
        </p:xfrm>
        <a:graphic>
          <a:graphicData uri="http://schemas.openxmlformats.org/presentationml/2006/ole">
            <p:oleObj spid="_x0000_s57347" name="Equation" r:id="rId4" imgW="1054080" imgH="228600" progId="Equation.DSMT4">
              <p:embed/>
            </p:oleObj>
          </a:graphicData>
        </a:graphic>
      </p:graphicFrame>
      <p:pic>
        <p:nvPicPr>
          <p:cNvPr id="9" name="Picture 8" descr="hairymnstr_Seasons_autumn_Clipart_Fre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Algebra polinoma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Podijeli polinome </a:t>
            </a:r>
            <a:r>
              <a:rPr lang="hr-HR" i="1" dirty="0" smtClean="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f  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hr-HR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47800" y="2326597"/>
          <a:ext cx="2209800" cy="652073"/>
        </p:xfrm>
        <a:graphic>
          <a:graphicData uri="http://schemas.openxmlformats.org/presentationml/2006/ole">
            <p:oleObj spid="_x0000_s58370" name="Equation" r:id="rId3" imgW="774360" imgH="2286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65250" y="3048000"/>
          <a:ext cx="2933700" cy="685800"/>
        </p:xfrm>
        <a:graphic>
          <a:graphicData uri="http://schemas.openxmlformats.org/presentationml/2006/ole">
            <p:oleObj spid="_x0000_s58371" name="Equation" r:id="rId4" imgW="977760" imgH="228600" progId="Equation.DSMT4">
              <p:embed/>
            </p:oleObj>
          </a:graphicData>
        </a:graphic>
      </p:graphicFrame>
      <p:pic>
        <p:nvPicPr>
          <p:cNvPr id="9" name="Picture 8" descr="hairymnstr_Seasons_autumn_Clipart_Fre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Linearne jednadžbe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Riješi jednadžbu:</a:t>
            </a:r>
          </a:p>
          <a:p>
            <a:pPr>
              <a:buNone/>
            </a:pP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0" y="2286000"/>
          <a:ext cx="2871429" cy="1035050"/>
        </p:xfrm>
        <a:graphic>
          <a:graphicData uri="http://schemas.openxmlformats.org/presentationml/2006/ole">
            <p:oleObj spid="_x0000_s59394" name="Equation" r:id="rId3" imgW="1091880" imgH="393480" progId="Equation.DSMT4">
              <p:embed/>
            </p:oleObj>
          </a:graphicData>
        </a:graphic>
      </p:graphicFrame>
      <p:pic>
        <p:nvPicPr>
          <p:cNvPr id="8" name="Picture 7" descr="hairymnstr_Seasons_autumn_Clipart_Fre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Linearne jednadžbe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Riješi jednadžbu:</a:t>
            </a:r>
          </a:p>
          <a:p>
            <a:pPr>
              <a:buNone/>
            </a:pPr>
            <a:endParaRPr lang="hr-H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19200" y="2438400"/>
          <a:ext cx="4038257" cy="1149350"/>
        </p:xfrm>
        <a:graphic>
          <a:graphicData uri="http://schemas.openxmlformats.org/presentationml/2006/ole">
            <p:oleObj spid="_x0000_s63490" name="Equation" r:id="rId3" imgW="1650960" imgH="469800" progId="Equation.DSMT4">
              <p:embed/>
            </p:oleObj>
          </a:graphicData>
        </a:graphic>
      </p:graphicFrame>
      <p:pic>
        <p:nvPicPr>
          <p:cNvPr id="8" name="Picture 7" descr="hairymnstr_Seasons_autumn_Clipart_Fre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Linearne jednadžbe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Riješi jednadžbu:</a:t>
            </a:r>
          </a:p>
          <a:p>
            <a:pPr>
              <a:buNone/>
            </a:pPr>
            <a:endParaRPr lang="hr-HR" dirty="0" smtClean="0"/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0" y="2362200"/>
          <a:ext cx="3105150" cy="1035050"/>
        </p:xfrm>
        <a:graphic>
          <a:graphicData uri="http://schemas.openxmlformats.org/presentationml/2006/ole">
            <p:oleObj spid="_x0000_s62466" name="Equation" r:id="rId3" imgW="1180800" imgH="393480" progId="Equation.DSMT4">
              <p:embed/>
            </p:oleObj>
          </a:graphicData>
        </a:graphic>
      </p:graphicFrame>
      <p:pic>
        <p:nvPicPr>
          <p:cNvPr id="8" name="Picture 7" descr="hairymnstr_Seasons_autumn_Clipart_Fre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Linearne jednadžbe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Riješi jednadžbu:</a:t>
            </a:r>
          </a:p>
          <a:p>
            <a:pPr>
              <a:buNone/>
            </a:pP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28800" y="2362200"/>
          <a:ext cx="4419600" cy="1141730"/>
        </p:xfrm>
        <a:graphic>
          <a:graphicData uri="http://schemas.openxmlformats.org/presentationml/2006/ole">
            <p:oleObj spid="_x0000_s61442" name="Equation" r:id="rId3" imgW="1523880" imgH="393480" progId="Equation.DSMT4">
              <p:embed/>
            </p:oleObj>
          </a:graphicData>
        </a:graphic>
      </p:graphicFrame>
      <p:pic>
        <p:nvPicPr>
          <p:cNvPr id="8" name="Picture 7" descr="hairymnstr_Seasons_autumn_Clipart_Fre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Linearne jednadžbe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Uz raspravu o ovisnosti rješenja o realnom parametru </a:t>
            </a:r>
            <a:r>
              <a:rPr lang="hr-HR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riješi jednadžbu:</a:t>
            </a:r>
          </a:p>
          <a:p>
            <a:pPr marL="0" indent="0">
              <a:buNone/>
            </a:pP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81250" y="3124200"/>
          <a:ext cx="4795838" cy="812800"/>
        </p:xfrm>
        <a:graphic>
          <a:graphicData uri="http://schemas.openxmlformats.org/presentationml/2006/ole">
            <p:oleObj spid="_x0000_s60418" name="Equation" r:id="rId3" imgW="1498320" imgH="253800" progId="Equation.DSMT4">
              <p:embed/>
            </p:oleObj>
          </a:graphicData>
        </a:graphic>
      </p:graphicFrame>
      <p:pic>
        <p:nvPicPr>
          <p:cNvPr id="8" name="Picture 7" descr="hairymnstr_Seasons_autumn_Clipart_Fre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Problemski zadaci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Baka Marija 2.5 kg banana platila je 15 kn. Koliko bi platila 2 kg?</a:t>
            </a: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pic>
        <p:nvPicPr>
          <p:cNvPr id="7" name="Picture 6" descr="hairymnstr_Seasons_autumn_Clipart_Fre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Problemski zadaci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Cijena košulje nakon sniženja od 15% iznosi 204 kn. Kolika je bila cijena košulje prije sniženja?</a:t>
            </a: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pic>
        <p:nvPicPr>
          <p:cNvPr id="7" name="Picture 6" descr="hairymnstr_Seasons_autumn_Clipart_Fre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38200" y="914400"/>
            <a:ext cx="7543800" cy="5638800"/>
          </a:xfrm>
          <a:prstGeom prst="rect">
            <a:avLst/>
          </a:prstGeom>
          <a:solidFill>
            <a:srgbClr val="31780E"/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219200" y="1143000"/>
            <a:ext cx="1524000" cy="8382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hr-HR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Algebarski </a:t>
            </a:r>
          </a:p>
          <a:p>
            <a:pPr algn="ctr" eaLnBrk="1" hangingPunct="1"/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razlomci </a:t>
            </a:r>
          </a:p>
          <a:p>
            <a:pPr algn="ctr" eaLnBrk="1" hangingPunct="1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971800" y="1143000"/>
            <a:ext cx="1524000" cy="8382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Algebra </a:t>
            </a:r>
          </a:p>
          <a:p>
            <a:pPr algn="ctr" eaLnBrk="1" hangingPunct="1"/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polinoma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724400" y="1143000"/>
            <a:ext cx="1524000" cy="8382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Linearne </a:t>
            </a:r>
          </a:p>
          <a:p>
            <a:pPr algn="ctr" eaLnBrk="1" hangingPunct="1"/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jednadžbe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477000" y="1143000"/>
            <a:ext cx="1524000" cy="8382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Problemski </a:t>
            </a:r>
          </a:p>
          <a:p>
            <a:pPr algn="ctr" eaLnBrk="1" hangingPunct="1"/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zadaci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219200" y="23622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2" action="ppaction://hlinksldjump"/>
              </a:rPr>
              <a:t>100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84" name="Text Box 27"/>
          <p:cNvSpPr txBox="1">
            <a:spLocks noChangeArrowheads="1"/>
          </p:cNvSpPr>
          <p:nvPr/>
        </p:nvSpPr>
        <p:spPr bwMode="auto">
          <a:xfrm>
            <a:off x="4473575" y="225425"/>
            <a:ext cx="184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en-US" sz="4000" b="1">
              <a:latin typeface="Snap ITC" pitchFamily="82" charset="0"/>
            </a:endParaRPr>
          </a:p>
          <a:p>
            <a:pPr algn="ctr" eaLnBrk="1" hangingPunct="1"/>
            <a:endParaRPr lang="en-US" sz="4000" b="1">
              <a:latin typeface="Snap ITC" pitchFamily="82" charset="0"/>
            </a:endParaRPr>
          </a:p>
        </p:txBody>
      </p:sp>
      <p:sp>
        <p:nvSpPr>
          <p:cNvPr id="24585" name="Rectangle 28"/>
          <p:cNvSpPr>
            <a:spLocks noChangeArrowheads="1"/>
          </p:cNvSpPr>
          <p:nvPr/>
        </p:nvSpPr>
        <p:spPr bwMode="auto">
          <a:xfrm>
            <a:off x="2971800" y="23622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3" action="ppaction://hlinksldjump"/>
              </a:rPr>
              <a:t>100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86" name="Rectangle 29"/>
          <p:cNvSpPr>
            <a:spLocks noChangeArrowheads="1"/>
          </p:cNvSpPr>
          <p:nvPr/>
        </p:nvSpPr>
        <p:spPr bwMode="auto">
          <a:xfrm>
            <a:off x="4724400" y="23622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4" action="ppaction://hlinksldjump"/>
              </a:rPr>
              <a:t>100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87" name="Rectangle 30"/>
          <p:cNvSpPr>
            <a:spLocks noChangeArrowheads="1"/>
          </p:cNvSpPr>
          <p:nvPr/>
        </p:nvSpPr>
        <p:spPr bwMode="auto">
          <a:xfrm>
            <a:off x="6477000" y="23622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5" action="ppaction://hlinksldjump"/>
              </a:rPr>
              <a:t>100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88" name="Rectangle 31"/>
          <p:cNvSpPr>
            <a:spLocks noChangeArrowheads="1"/>
          </p:cNvSpPr>
          <p:nvPr/>
        </p:nvSpPr>
        <p:spPr bwMode="auto">
          <a:xfrm>
            <a:off x="1219200" y="32004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6" action="ppaction://hlinksldjump"/>
              </a:rPr>
              <a:t>200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89" name="Rectangle 32"/>
          <p:cNvSpPr>
            <a:spLocks noChangeArrowheads="1"/>
          </p:cNvSpPr>
          <p:nvPr/>
        </p:nvSpPr>
        <p:spPr bwMode="auto">
          <a:xfrm>
            <a:off x="2971800" y="32004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7" action="ppaction://hlinksldjump"/>
              </a:rPr>
              <a:t>200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0" name="Rectangle 33"/>
          <p:cNvSpPr>
            <a:spLocks noChangeArrowheads="1"/>
          </p:cNvSpPr>
          <p:nvPr/>
        </p:nvSpPr>
        <p:spPr bwMode="auto">
          <a:xfrm>
            <a:off x="4724400" y="32004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8" action="ppaction://hlinksldjump"/>
              </a:rPr>
              <a:t>200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1" name="Rectangle 34"/>
          <p:cNvSpPr>
            <a:spLocks noChangeArrowheads="1"/>
          </p:cNvSpPr>
          <p:nvPr/>
        </p:nvSpPr>
        <p:spPr bwMode="auto">
          <a:xfrm>
            <a:off x="6477000" y="32004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9" action="ppaction://hlinksldjump"/>
              </a:rPr>
              <a:t>200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2" name="Rectangle 35"/>
          <p:cNvSpPr>
            <a:spLocks noChangeArrowheads="1"/>
          </p:cNvSpPr>
          <p:nvPr/>
        </p:nvSpPr>
        <p:spPr bwMode="auto">
          <a:xfrm>
            <a:off x="1219200" y="40386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10" action="ppaction://hlinksldjump"/>
              </a:rPr>
              <a:t>300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3" name="Rectangle 36"/>
          <p:cNvSpPr>
            <a:spLocks noChangeArrowheads="1"/>
          </p:cNvSpPr>
          <p:nvPr/>
        </p:nvSpPr>
        <p:spPr bwMode="auto">
          <a:xfrm>
            <a:off x="2971800" y="40386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11" action="ppaction://hlinksldjump"/>
              </a:rPr>
              <a:t>300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4" name="Rectangle 37"/>
          <p:cNvSpPr>
            <a:spLocks noChangeArrowheads="1"/>
          </p:cNvSpPr>
          <p:nvPr/>
        </p:nvSpPr>
        <p:spPr bwMode="auto">
          <a:xfrm>
            <a:off x="4724400" y="40386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12" action="ppaction://hlinksldjump"/>
              </a:rPr>
              <a:t>300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5" name="Rectangle 38"/>
          <p:cNvSpPr>
            <a:spLocks noChangeArrowheads="1"/>
          </p:cNvSpPr>
          <p:nvPr/>
        </p:nvSpPr>
        <p:spPr bwMode="auto">
          <a:xfrm>
            <a:off x="6477000" y="40386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13" action="ppaction://hlinksldjump"/>
              </a:rPr>
              <a:t>300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6" name="Rectangle 39"/>
          <p:cNvSpPr>
            <a:spLocks noChangeArrowheads="1"/>
          </p:cNvSpPr>
          <p:nvPr/>
        </p:nvSpPr>
        <p:spPr bwMode="auto">
          <a:xfrm>
            <a:off x="1219200" y="48768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14" action="ppaction://hlinksldjump"/>
              </a:rPr>
              <a:t>400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7" name="Rectangle 40"/>
          <p:cNvSpPr>
            <a:spLocks noChangeArrowheads="1"/>
          </p:cNvSpPr>
          <p:nvPr/>
        </p:nvSpPr>
        <p:spPr bwMode="auto">
          <a:xfrm>
            <a:off x="2971800" y="48768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15" action="ppaction://hlinksldjump"/>
              </a:rPr>
              <a:t>400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8" name="Rectangle 41"/>
          <p:cNvSpPr>
            <a:spLocks noChangeArrowheads="1"/>
          </p:cNvSpPr>
          <p:nvPr/>
        </p:nvSpPr>
        <p:spPr bwMode="auto">
          <a:xfrm>
            <a:off x="4724400" y="48768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16" action="ppaction://hlinksldjump"/>
              </a:rPr>
              <a:t>400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9" name="Rectangle 42"/>
          <p:cNvSpPr>
            <a:spLocks noChangeArrowheads="1"/>
          </p:cNvSpPr>
          <p:nvPr/>
        </p:nvSpPr>
        <p:spPr bwMode="auto">
          <a:xfrm>
            <a:off x="6477000" y="48768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17" action="ppaction://hlinksldjump"/>
              </a:rPr>
              <a:t>400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600" name="Rectangle 43"/>
          <p:cNvSpPr>
            <a:spLocks noChangeArrowheads="1"/>
          </p:cNvSpPr>
          <p:nvPr/>
        </p:nvSpPr>
        <p:spPr bwMode="auto">
          <a:xfrm>
            <a:off x="1219200" y="57150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18" action="ppaction://hlinksldjump"/>
              </a:rPr>
              <a:t>500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601" name="Rectangle 44"/>
          <p:cNvSpPr>
            <a:spLocks noChangeArrowheads="1"/>
          </p:cNvSpPr>
          <p:nvPr/>
        </p:nvSpPr>
        <p:spPr bwMode="auto">
          <a:xfrm>
            <a:off x="2971800" y="57150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19" action="ppaction://hlinksldjump"/>
              </a:rPr>
              <a:t>500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602" name="Rectangle 45"/>
          <p:cNvSpPr>
            <a:spLocks noChangeArrowheads="1"/>
          </p:cNvSpPr>
          <p:nvPr/>
        </p:nvSpPr>
        <p:spPr bwMode="auto">
          <a:xfrm>
            <a:off x="4724400" y="57150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20" action="ppaction://hlinksldjump"/>
              </a:rPr>
              <a:t>500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603" name="Rectangle 46"/>
          <p:cNvSpPr>
            <a:spLocks noChangeArrowheads="1"/>
          </p:cNvSpPr>
          <p:nvPr/>
        </p:nvSpPr>
        <p:spPr bwMode="auto">
          <a:xfrm>
            <a:off x="6477000" y="5715000"/>
            <a:ext cx="1524000" cy="6096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620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21" action="ppaction://hlinksldjump"/>
              </a:rPr>
              <a:t>500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87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685800" y="-228600"/>
            <a:ext cx="8001000" cy="1054100"/>
          </a:xfrm>
        </p:spPr>
        <p:txBody>
          <a:bodyPr/>
          <a:lstStyle/>
          <a:p>
            <a:pPr eaLnBrk="1" hangingPunct="1">
              <a:defRPr/>
            </a:pPr>
            <a:r>
              <a:rPr lang="hr-HR" sz="4400" b="1" dirty="0" smtClean="0">
                <a:solidFill>
                  <a:srgbClr val="3178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Izazov</a:t>
            </a:r>
            <a:endParaRPr lang="en-US" sz="4400" b="1" dirty="0" smtClean="0">
              <a:solidFill>
                <a:srgbClr val="31780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Problemski zadaci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Nazivnik razlomka za 700 je veći od brojnika. Nakon kraćenja dobije se razlomak    .</a:t>
            </a:r>
          </a:p>
          <a:p>
            <a:pPr marL="0" indent="0">
              <a:buNone/>
            </a:pPr>
            <a:endParaRPr lang="hr-H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Kojim je brojem kraćen razlomak?</a:t>
            </a: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85641" y="2514600"/>
          <a:ext cx="286159" cy="806450"/>
        </p:xfrm>
        <a:graphic>
          <a:graphicData uri="http://schemas.openxmlformats.org/presentationml/2006/ole">
            <p:oleObj spid="_x0000_s64514" name="Equation" r:id="rId3" imgW="139680" imgH="393480" progId="Equation.DSMT4">
              <p:embed/>
            </p:oleObj>
          </a:graphicData>
        </a:graphic>
      </p:graphicFrame>
      <p:pic>
        <p:nvPicPr>
          <p:cNvPr id="8" name="Picture 7" descr="hairymnstr_Seasons_autumn_Clipart_Fre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Problemski zadaci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0"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Razlika duljina hipotenuze i jedne katete  pravokutnog trokuta je 8 cm, a duljina je druge katete 36 cm. </a:t>
            </a:r>
          </a:p>
          <a:p>
            <a:pPr marL="450850" indent="0"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Kolika je površina ovog trokuta?</a:t>
            </a: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pic>
        <p:nvPicPr>
          <p:cNvPr id="7" name="Picture 6" descr="hairymnstr_Seasons_autumn_Clipart_Fre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Problemski zadaci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Ploveći uzvodno, brod preplovi put od mjesta M do mjesta N za 6.25 h. Obratno ploveći brodu treba 3.75 h. Ako je brzina rijeke 4 km/h, kolika je brzina broda po mirnoj vodi?</a:t>
            </a: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pic>
        <p:nvPicPr>
          <p:cNvPr id="7" name="Picture 6" descr="hairymnstr_Seasons_autumn_Clipart_Fre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Algebarski razlomci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Skrati razlomke:</a:t>
            </a:r>
          </a:p>
          <a:p>
            <a:pPr>
              <a:buNone/>
            </a:pP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398838" y="2454275"/>
          <a:ext cx="2547937" cy="1355725"/>
        </p:xfrm>
        <a:graphic>
          <a:graphicData uri="http://schemas.openxmlformats.org/presentationml/2006/ole">
            <p:oleObj spid="_x0000_s1031" name="Equation" r:id="rId3" imgW="787320" imgH="419040" progId="Equation.DSMT4">
              <p:embed/>
            </p:oleObj>
          </a:graphicData>
        </a:graphic>
      </p:graphicFrame>
      <p:pic>
        <p:nvPicPr>
          <p:cNvPr id="20" name="Picture 19" descr="hairymnstr_Seasons_autumn_Clipart_Fre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Algebarski razlomci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Izračunaj:</a:t>
            </a:r>
          </a:p>
          <a:p>
            <a:pPr>
              <a:buNone/>
            </a:pPr>
            <a:endParaRPr lang="hr-H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p:oleObj spid="_x0000_s50178" name="Equation" r:id="rId3" imgW="114120" imgH="17748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14600" y="2093913"/>
          <a:ext cx="2974975" cy="1344612"/>
        </p:xfrm>
        <a:graphic>
          <a:graphicData uri="http://schemas.openxmlformats.org/presentationml/2006/ole">
            <p:oleObj spid="_x0000_s50179" name="Equation" r:id="rId4" imgW="927000" imgH="419040" progId="Equation.DSMT4">
              <p:embed/>
            </p:oleObj>
          </a:graphicData>
        </a:graphic>
      </p:graphicFrame>
      <p:pic>
        <p:nvPicPr>
          <p:cNvPr id="11" name="Picture 10" descr="hairymnstr_Seasons_autumn_Clipart_Fre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Algebarski razlomci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Pomnoži razlomke:</a:t>
            </a:r>
          </a:p>
          <a:p>
            <a:pPr>
              <a:buNone/>
            </a:pP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14600" y="2286000"/>
          <a:ext cx="3848100" cy="1282700"/>
        </p:xfrm>
        <a:graphic>
          <a:graphicData uri="http://schemas.openxmlformats.org/presentationml/2006/ole">
            <p:oleObj spid="_x0000_s51202" name="Equation" r:id="rId3" imgW="1295280" imgH="431640" progId="Equation.DSMT4">
              <p:embed/>
            </p:oleObj>
          </a:graphicData>
        </a:graphic>
      </p:graphicFrame>
      <p:pic>
        <p:nvPicPr>
          <p:cNvPr id="9" name="Picture 8" descr="hairymnstr_Seasons_autumn_Clipart_Fre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Algebarski razlomci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Podijeli razlomke:</a:t>
            </a:r>
          </a:p>
          <a:p>
            <a:pPr>
              <a:buNone/>
            </a:pP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06073" y="2362200"/>
          <a:ext cx="4223657" cy="1524000"/>
        </p:xfrm>
        <a:graphic>
          <a:graphicData uri="http://schemas.openxmlformats.org/presentationml/2006/ole">
            <p:oleObj spid="_x0000_s52226" name="Equation" r:id="rId3" imgW="1231560" imgH="444240" progId="Equation.DSMT4">
              <p:embed/>
            </p:oleObj>
          </a:graphicData>
        </a:graphic>
      </p:graphicFrame>
      <p:pic>
        <p:nvPicPr>
          <p:cNvPr id="9" name="Picture 8" descr="hairymnstr_Seasons_autumn_Clipart_Fre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Algebarski razlomci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Izračunaj:</a:t>
            </a:r>
          </a:p>
          <a:p>
            <a:pPr>
              <a:buNone/>
            </a:pP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14600" y="2133600"/>
          <a:ext cx="3799659" cy="1136650"/>
        </p:xfrm>
        <a:graphic>
          <a:graphicData uri="http://schemas.openxmlformats.org/presentationml/2006/ole">
            <p:oleObj spid="_x0000_s53250" name="Equation" r:id="rId3" imgW="1485720" imgH="444240" progId="Equation.DSMT4">
              <p:embed/>
            </p:oleObj>
          </a:graphicData>
        </a:graphic>
      </p:graphicFrame>
      <p:pic>
        <p:nvPicPr>
          <p:cNvPr id="9" name="Picture 8" descr="hairymnstr_Seasons_autumn_Clipart_Fre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Algebra polinoma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Odredi zbroj polinoma </a:t>
            </a:r>
            <a:r>
              <a:rPr lang="hr-HR" i="1" dirty="0" smtClean="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f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i </a:t>
            </a:r>
            <a:r>
              <a:rPr lang="hr-HR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28800" y="2319744"/>
          <a:ext cx="3581400" cy="613955"/>
        </p:xfrm>
        <a:graphic>
          <a:graphicData uri="http://schemas.openxmlformats.org/presentationml/2006/ole">
            <p:oleObj spid="_x0000_s54274" name="Equation" r:id="rId3" imgW="1333440" imgH="2286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52600" y="3094758"/>
          <a:ext cx="3124200" cy="639041"/>
        </p:xfrm>
        <a:graphic>
          <a:graphicData uri="http://schemas.openxmlformats.org/presentationml/2006/ole">
            <p:oleObj spid="_x0000_s54275" name="Equation" r:id="rId4" imgW="1117440" imgH="228600" progId="Equation.DSMT4">
              <p:embed/>
            </p:oleObj>
          </a:graphicData>
        </a:graphic>
      </p:graphicFrame>
      <p:pic>
        <p:nvPicPr>
          <p:cNvPr id="9" name="Picture 8" descr="hairymnstr_Seasons_autumn_Clipart_Fre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Algebra polinoma za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800" dirty="0" smtClean="0">
                <a:solidFill>
                  <a:srgbClr val="31780E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Odredi razliku polinoma </a:t>
            </a:r>
            <a:r>
              <a:rPr lang="hr-HR" i="1" dirty="0" smtClean="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f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i </a:t>
            </a:r>
            <a:r>
              <a:rPr lang="hr-HR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hr-H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95400" y="2310493"/>
          <a:ext cx="3962400" cy="636814"/>
        </p:xfrm>
        <a:graphic>
          <a:graphicData uri="http://schemas.openxmlformats.org/presentationml/2006/ole">
            <p:oleObj spid="_x0000_s55298" name="Equation" r:id="rId3" imgW="1422360" imgH="2286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19200" y="2971800"/>
          <a:ext cx="3310467" cy="677141"/>
        </p:xfrm>
        <a:graphic>
          <a:graphicData uri="http://schemas.openxmlformats.org/presentationml/2006/ole">
            <p:oleObj spid="_x0000_s55299" name="Equation" r:id="rId4" imgW="1117440" imgH="228600" progId="Equation.DSMT4">
              <p:embed/>
            </p:oleObj>
          </a:graphicData>
        </a:graphic>
      </p:graphicFrame>
      <p:pic>
        <p:nvPicPr>
          <p:cNvPr id="10" name="Picture 9" descr="hairymnstr_Seasons_autumn_Clipart_Fre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0" y="584835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Prilagođeno 1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6600CC"/>
      </a:hlink>
      <a:folHlink>
        <a:srgbClr val="0070C0"/>
      </a:folHlink>
    </a:clrScheme>
    <a:fontScheme name="Balloons">
      <a:majorFont>
        <a:latin typeface="Curlz MT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0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66FF33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1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66FF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2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66FF33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3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6600CC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4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6600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5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6600CC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6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963</TotalTime>
  <Words>338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Balloons</vt:lpstr>
      <vt:lpstr>Equation</vt:lpstr>
      <vt:lpstr>MathType 6.0 Equation</vt:lpstr>
      <vt:lpstr>Izazov</vt:lpstr>
      <vt:lpstr>Izazov</vt:lpstr>
      <vt:lpstr>Algebarski razlomci za 100</vt:lpstr>
      <vt:lpstr>Algebarski razlomci za 200</vt:lpstr>
      <vt:lpstr>Algebarski razlomci za 300</vt:lpstr>
      <vt:lpstr>Algebarski razlomci za 400</vt:lpstr>
      <vt:lpstr>Algebarski razlomci za 500</vt:lpstr>
      <vt:lpstr>Algebra polinoma za 100</vt:lpstr>
      <vt:lpstr>Algebra polinoma za 200</vt:lpstr>
      <vt:lpstr>Algebra polinoma za 300</vt:lpstr>
      <vt:lpstr>Algebra polinoma za 400</vt:lpstr>
      <vt:lpstr>Algebra polinoma za 500</vt:lpstr>
      <vt:lpstr>Linearne jednadžbe za 100</vt:lpstr>
      <vt:lpstr>Linearne jednadžbe za 200</vt:lpstr>
      <vt:lpstr>Linearne jednadžbe za 300</vt:lpstr>
      <vt:lpstr>Linearne jednadžbe za 400</vt:lpstr>
      <vt:lpstr>Linearne jednadžbe za 500</vt:lpstr>
      <vt:lpstr>Problemski zadaci za 100</vt:lpstr>
      <vt:lpstr>Problemski zadaci za 200</vt:lpstr>
      <vt:lpstr>Problemski zadaci za 300</vt:lpstr>
      <vt:lpstr>Problemski zadaci za 400</vt:lpstr>
      <vt:lpstr>Problemski zadaci za 500</vt:lpstr>
    </vt:vector>
  </TitlesOfParts>
  <Company>Ramapo College of New Jersey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CCIS</dc:creator>
  <cp:lastModifiedBy>Ivana</cp:lastModifiedBy>
  <cp:revision>167</cp:revision>
  <dcterms:created xsi:type="dcterms:W3CDTF">2003-06-12T21:37:16Z</dcterms:created>
  <dcterms:modified xsi:type="dcterms:W3CDTF">2012-11-14T02:46:46Z</dcterms:modified>
</cp:coreProperties>
</file>