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68" r:id="rId7"/>
    <p:sldId id="269" r:id="rId8"/>
    <p:sldId id="271" r:id="rId9"/>
    <p:sldId id="259" r:id="rId10"/>
    <p:sldId id="260" r:id="rId11"/>
    <p:sldId id="262" r:id="rId12"/>
    <p:sldId id="279" r:id="rId13"/>
    <p:sldId id="263" r:id="rId14"/>
    <p:sldId id="264" r:id="rId15"/>
    <p:sldId id="261" r:id="rId16"/>
    <p:sldId id="266" r:id="rId17"/>
    <p:sldId id="272" r:id="rId18"/>
    <p:sldId id="281" r:id="rId19"/>
    <p:sldId id="280" r:id="rId20"/>
    <p:sldId id="282" r:id="rId21"/>
    <p:sldId id="273" r:id="rId22"/>
    <p:sldId id="278" r:id="rId23"/>
    <p:sldId id="267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45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93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3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9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4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62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25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50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6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76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3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0CAC-758A-482F-81F7-9E3011DFBC76}" type="datetimeFigureOut">
              <a:rPr lang="hr-HR" smtClean="0"/>
              <a:t>11.2.2014.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0ADD-B12A-4594-8324-FD73C00FB5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6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%20niz%20-radovi" TargetMode="External"/><Relationship Id="rId2" Type="http://schemas.openxmlformats.org/officeDocument/2006/relationships/hyperlink" Target="Motivacijski%20primjeri%20%20A-niz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otivacijski%20primjeri%20%20A-niz%20-%20rje&#353;enja.doc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Uvođenje aritmetičkog niza pomoću </a:t>
            </a:r>
            <a:br>
              <a:rPr lang="hr-HR" dirty="0" smtClean="0"/>
            </a:br>
            <a:r>
              <a:rPr lang="hr-HR" dirty="0" smtClean="0"/>
              <a:t>Excela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6480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sz="1700" dirty="0" smtClean="0"/>
              <a:t>Draga Dolenec-Gashi, prof. mentor</a:t>
            </a:r>
          </a:p>
          <a:p>
            <a:r>
              <a:rPr lang="hr-HR" sz="2000" dirty="0" smtClean="0"/>
              <a:t>                                                           </a:t>
            </a:r>
            <a:r>
              <a:rPr lang="hr-HR" sz="1300" dirty="0" smtClean="0"/>
              <a:t>Grafička škola u Zagrebu, Zagreb</a:t>
            </a: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3657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r>
              <a:rPr lang="hr-HR" dirty="0" smtClean="0"/>
              <a:t>Medijski tehničari</a:t>
            </a:r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31" y="2996952"/>
            <a:ext cx="41449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   Web dizajneri</a:t>
            </a:r>
            <a:endParaRPr lang="hr-H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8021"/>
            <a:ext cx="40354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Offset</a:t>
            </a:r>
            <a:r>
              <a:rPr lang="hr-HR" dirty="0" smtClean="0"/>
              <a:t> tisak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Digitalni tisak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7711"/>
          <a:stretch/>
        </p:blipFill>
        <p:spPr bwMode="auto">
          <a:xfrm>
            <a:off x="4459229" y="2079449"/>
            <a:ext cx="4354772" cy="27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428978" y="2051050"/>
            <a:ext cx="397149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Sito tisak</a:t>
            </a:r>
            <a:endParaRPr lang="hr-HR" dirty="0"/>
          </a:p>
        </p:txBody>
      </p:sp>
      <p:pic>
        <p:nvPicPr>
          <p:cNvPr id="7" name="Picture 2" descr="C:\Users\Dragica\Desktop\DCIM\103_PANA\P1030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Dorada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Priprema 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5184"/>
            <a:ext cx="41449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ragica\Desktop\DCIM\103_PANA\P103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4898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s-graficka-zg.skole.hr/images/izabrane-skola-2/velike/DSC_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1433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Naši glazbenici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Snimanje zvuka</a:t>
            </a: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449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Naši </a:t>
            </a:r>
            <a:r>
              <a:rPr lang="hr-HR" sz="3200" dirty="0" err="1" smtClean="0"/>
              <a:t>origamisti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96752"/>
            <a:ext cx="3750469" cy="249888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750469" cy="2498884"/>
          </a:xfrm>
        </p:spPr>
      </p:pic>
      <p:pic>
        <p:nvPicPr>
          <p:cNvPr id="9218" name="Picture 2" descr="E:\Dragica, 11.11.2013\ŽSV Jasenka, 11.02.2014\DSC_0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" y="4005064"/>
            <a:ext cx="3750469" cy="24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ragica, 11.11.2013\ŽSV Jasenka, 11.02.2014\DSC_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50469" cy="24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Dani kruha</a:t>
            </a:r>
            <a:endParaRPr lang="hr-HR" sz="3200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4093"/>
            <a:ext cx="1838152" cy="2758496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69" y="1052736"/>
            <a:ext cx="3686175" cy="2457450"/>
          </a:xfrm>
        </p:spPr>
      </p:pic>
      <p:pic>
        <p:nvPicPr>
          <p:cNvPr id="10243" name="Picture 3" descr="E:\Dragica, 11.11.2013\ŽSV Jasenka, 11.02.2014\DSC_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044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2830"/>
            <a:ext cx="42862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E:\Dragica, 11.11.2013\ŽSV Jasenka, 11.02.2014\DSC_0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17" y="556816"/>
            <a:ext cx="1950244" cy="29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Uvod u digitalnu fotografiju i obrada za profesore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E:\Dragica, 11.11.2013\ŽSV Jasenka, 11.02.2014\DSC_00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6"/>
          <a:stretch/>
        </p:blipFill>
        <p:spPr bwMode="auto">
          <a:xfrm>
            <a:off x="611560" y="2708920"/>
            <a:ext cx="3816246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4556402" y="1981270"/>
            <a:ext cx="405004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Ponos domovine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109"/>
            <a:ext cx="4038600" cy="392414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Grafička škola u Zagrebu svesrdno podupire projekt Ponos domovine i aktivno se uključila u dizajn i izradu priznanja sudionicima natjecanja kao i sveukupnu promociju istog. </a:t>
            </a:r>
            <a:endParaRPr lang="hr-HR" dirty="0" smtClean="0"/>
          </a:p>
          <a:p>
            <a:r>
              <a:rPr lang="hr-HR" dirty="0" smtClean="0"/>
              <a:t>Po </a:t>
            </a:r>
            <a:r>
              <a:rPr lang="hr-HR" dirty="0"/>
              <a:t>završetku  </a:t>
            </a:r>
            <a:r>
              <a:rPr lang="hr-HR" dirty="0" smtClean="0"/>
              <a:t>natjecanja </a:t>
            </a:r>
            <a:r>
              <a:rPr lang="hr-HR" dirty="0"/>
              <a:t>profesorica Nikolina Jurić u pratnji gosp. Žarka Delača </a:t>
            </a:r>
          </a:p>
          <a:p>
            <a:pPr marL="0" indent="0">
              <a:buNone/>
            </a:pPr>
            <a:r>
              <a:rPr lang="hr-HR" dirty="0" smtClean="0"/>
              <a:t>     (</a:t>
            </a:r>
            <a:r>
              <a:rPr lang="hr-HR" dirty="0"/>
              <a:t>autor projekta), bila je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23.travnja </a:t>
            </a:r>
            <a:r>
              <a:rPr lang="hr-HR" dirty="0"/>
              <a:t>2012.kod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ministra </a:t>
            </a:r>
            <a:r>
              <a:rPr lang="hr-HR" dirty="0"/>
              <a:t>dr. Željka Jovanovića 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na </a:t>
            </a:r>
            <a:r>
              <a:rPr lang="hr-HR" dirty="0"/>
              <a:t>potpisu </a:t>
            </a:r>
            <a:r>
              <a:rPr lang="hr-HR" dirty="0" smtClean="0"/>
              <a:t>priznanja.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2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2" y="1600200"/>
            <a:ext cx="3019896" cy="452596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02.svibnja </a:t>
            </a:r>
            <a:r>
              <a:rPr lang="hr-HR" sz="2400" dirty="0"/>
              <a:t>učenici i profesori škole kao i svi sudionici natjecanja primljeni su od strane Predsjednika Ive Josipovića.  (na slici desno: Katarina O </a:t>
            </a:r>
            <a:r>
              <a:rPr lang="hr-HR" sz="2400" dirty="0" err="1"/>
              <a:t>Halloran</a:t>
            </a:r>
            <a:r>
              <a:rPr lang="hr-HR" sz="2400" dirty="0"/>
              <a:t> - 4.b, naš ravnatelj Dubravko </a:t>
            </a:r>
            <a:r>
              <a:rPr lang="hr-HR" sz="2400" dirty="0" err="1"/>
              <a:t>Deželić</a:t>
            </a:r>
            <a:r>
              <a:rPr lang="hr-HR" sz="2400" dirty="0"/>
              <a:t>, Predsjednik Ivo Josipović i Marija </a:t>
            </a:r>
            <a:r>
              <a:rPr lang="hr-HR" sz="2400" dirty="0" err="1"/>
              <a:t>Feldi</a:t>
            </a:r>
            <a:r>
              <a:rPr lang="hr-HR" sz="2400" dirty="0"/>
              <a:t> - 1.c)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35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Iz povijesti škole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godine </a:t>
            </a:r>
            <a:r>
              <a:rPr lang="hr-HR" sz="2400" dirty="0"/>
              <a:t>1886. u Zagrebu završila su zanat dva </a:t>
            </a:r>
            <a:r>
              <a:rPr lang="hr-HR" sz="2400" dirty="0" smtClean="0"/>
              <a:t>grafičara</a:t>
            </a:r>
          </a:p>
          <a:p>
            <a:r>
              <a:rPr lang="vi-VN" sz="2400" dirty="0" smtClean="0">
                <a:latin typeface="Calibri" panose="020F0502020204030204" pitchFamily="34" charset="0"/>
              </a:rPr>
              <a:t>1894</a:t>
            </a:r>
            <a:r>
              <a:rPr lang="hr-HR" sz="2400" dirty="0" smtClean="0">
                <a:latin typeface="Calibri" panose="020F0502020204030204" pitchFamily="34" charset="0"/>
              </a:rPr>
              <a:t>.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godine završila je grupa od 19 knjigotiskarskih strojara grafičku školu, jer pojam škola ne znači zgradu, već organizirani oblik </a:t>
            </a:r>
            <a:r>
              <a:rPr lang="vi-VN" sz="2400" dirty="0" smtClean="0">
                <a:latin typeface="Calibri" panose="020F0502020204030204" pitchFamily="34" charset="0"/>
              </a:rPr>
              <a:t>obrazovanja</a:t>
            </a: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</a:rPr>
              <a:t>o</a:t>
            </a:r>
            <a:r>
              <a:rPr lang="vi-VN" sz="2400" dirty="0" smtClean="0">
                <a:latin typeface="Calibri" panose="020F0502020204030204" pitchFamily="34" charset="0"/>
              </a:rPr>
              <a:t>dlukom </a:t>
            </a:r>
            <a:r>
              <a:rPr lang="vi-VN" sz="2400" dirty="0">
                <a:latin typeface="Calibri" panose="020F0502020204030204" pitchFamily="34" charset="0"/>
              </a:rPr>
              <a:t>Nastavničkog vijeća Grafičke škole u Zagrebu ta je godina uzeta za godinu utemeljenja </a:t>
            </a:r>
            <a:r>
              <a:rPr lang="vi-VN" sz="2400" dirty="0" smtClean="0">
                <a:latin typeface="Calibri" panose="020F0502020204030204" pitchFamily="34" charset="0"/>
              </a:rPr>
              <a:t>škole</a:t>
            </a:r>
            <a:r>
              <a:rPr lang="hr-HR" sz="2400" dirty="0" smtClean="0">
                <a:latin typeface="Calibri" panose="020F0502020204030204" pitchFamily="34" charset="0"/>
              </a:rPr>
              <a:t> – ove godine slavimo 120 godina </a:t>
            </a:r>
          </a:p>
          <a:p>
            <a:r>
              <a:rPr lang="hr-HR" sz="2400" dirty="0" smtClean="0">
                <a:latin typeface="Calibri" panose="020F0502020204030204" pitchFamily="34" charset="0"/>
              </a:rPr>
              <a:t>t</a:t>
            </a:r>
            <a:r>
              <a:rPr lang="vi-VN" sz="2400" dirty="0" smtClean="0">
                <a:latin typeface="Calibri" panose="020F0502020204030204" pitchFamily="34" charset="0"/>
              </a:rPr>
              <a:t>ri </a:t>
            </a:r>
            <a:r>
              <a:rPr lang="vi-VN" sz="2400" dirty="0">
                <a:latin typeface="Calibri" panose="020F0502020204030204" pitchFamily="34" charset="0"/>
              </a:rPr>
              <a:t>smo godine skupljali građu o povijesti školovanja grafičara na 14 lokacija i našli podatke, čije preslike </a:t>
            </a:r>
            <a:r>
              <a:rPr lang="vi-VN" sz="2400" dirty="0" smtClean="0">
                <a:latin typeface="Calibri" panose="020F0502020204030204" pitchFamily="34" charset="0"/>
              </a:rPr>
              <a:t>posjedujemo</a:t>
            </a:r>
            <a:r>
              <a:rPr lang="hr-HR" sz="2400" dirty="0" smtClean="0">
                <a:latin typeface="Calibri" panose="020F0502020204030204" pitchFamily="34" charset="0"/>
              </a:rPr>
              <a:t> - t</a:t>
            </a:r>
            <a:r>
              <a:rPr lang="vi-VN" sz="2400" dirty="0" smtClean="0">
                <a:latin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</a:rPr>
              <a:t>znači da imamo imena skoro svih grafičara obrazovanih u Zagrebu</a:t>
            </a:r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Još puno lijepih događanja možete vidjeti na stranicama naše škole.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76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Uvođenje aritmetičkog niza pomoću Excela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nakon kratkog uvoda u nizove (1 sat)</a:t>
            </a:r>
          </a:p>
          <a:p>
            <a:r>
              <a:rPr lang="hr-HR" sz="2400" dirty="0"/>
              <a:t>u</a:t>
            </a:r>
            <a:r>
              <a:rPr lang="hr-HR" sz="2400" dirty="0" smtClean="0"/>
              <a:t>čenici dobe list sa zadacima koje treba riješiti pomoću računala u Excelu</a:t>
            </a:r>
          </a:p>
          <a:p>
            <a:r>
              <a:rPr lang="hr-HR" sz="2400" dirty="0" smtClean="0">
                <a:hlinkClick r:id="rId2" action="ppaction://hlinkfile"/>
              </a:rPr>
              <a:t>Motivacijski primjeri  A-</a:t>
            </a:r>
            <a:r>
              <a:rPr lang="hr-HR" sz="2400" dirty="0" err="1" smtClean="0">
                <a:hlinkClick r:id="rId2" action="ppaction://hlinkfile"/>
              </a:rPr>
              <a:t>niz.docx</a:t>
            </a:r>
            <a:endParaRPr lang="hr-HR" sz="2400" dirty="0" smtClean="0"/>
          </a:p>
          <a:p>
            <a:r>
              <a:rPr lang="hr-HR" sz="2400" dirty="0"/>
              <a:t>većina učenika unosi u tablice pojedinačne podatke, ne koristi Excel </a:t>
            </a:r>
            <a:endParaRPr lang="hr-HR" sz="2400" dirty="0" smtClean="0"/>
          </a:p>
          <a:p>
            <a:r>
              <a:rPr lang="hr-HR" sz="2400" dirty="0"/>
              <a:t>z</a:t>
            </a:r>
            <a:r>
              <a:rPr lang="hr-HR" sz="2400" dirty="0" smtClean="0"/>
              <a:t>adatke su rješavali jedan školski sat i rješenja slali e-</a:t>
            </a:r>
            <a:r>
              <a:rPr lang="hr-HR" sz="2400" dirty="0" err="1" smtClean="0"/>
              <a:t>mailom</a:t>
            </a:r>
            <a:endParaRPr lang="hr-HR" sz="2400" dirty="0" smtClean="0"/>
          </a:p>
          <a:p>
            <a:r>
              <a:rPr lang="hr-HR" sz="2400" dirty="0"/>
              <a:t>n</a:t>
            </a:r>
            <a:r>
              <a:rPr lang="hr-HR" sz="2400" dirty="0" smtClean="0"/>
              <a:t>akon toga upoznaju aritmetički niz – definiciju, naziv, formule za opći član i sumu prvih n članova</a:t>
            </a:r>
          </a:p>
          <a:p>
            <a:r>
              <a:rPr lang="hr-HR" sz="2400" dirty="0" smtClean="0">
                <a:hlinkClick r:id="rId3" action="ppaction://hlinkfile"/>
              </a:rPr>
              <a:t>a niz –radovi</a:t>
            </a:r>
            <a:endParaRPr lang="hr-HR" sz="2400" dirty="0" smtClean="0"/>
          </a:p>
          <a:p>
            <a:r>
              <a:rPr lang="hr-HR" sz="2400" dirty="0" smtClean="0">
                <a:hlinkClick r:id="rId4" action="ppaction://hlinkfile"/>
              </a:rPr>
              <a:t>Motivacijski primjeri  A-niz - </a:t>
            </a:r>
            <a:r>
              <a:rPr lang="hr-HR" sz="2400" dirty="0" err="1" smtClean="0">
                <a:hlinkClick r:id="rId4" action="ppaction://hlinkfile"/>
              </a:rPr>
              <a:t>rješenja.docx</a:t>
            </a:r>
            <a:endParaRPr lang="hr-HR" sz="2400" dirty="0" smtClean="0"/>
          </a:p>
          <a:p>
            <a:r>
              <a:rPr lang="hr-HR" sz="2400" dirty="0"/>
              <a:t>r</a:t>
            </a:r>
            <a:r>
              <a:rPr lang="hr-HR" sz="2400" dirty="0" smtClean="0"/>
              <a:t>iješimo 1 do 2 primjera s papira pomoću formula i uspoređujemo rezultate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stali zadatci za domaću zadaću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17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učenici su oduševljeni ovakvim načinom rada</a:t>
            </a:r>
          </a:p>
          <a:p>
            <a:r>
              <a:rPr lang="hr-HR" sz="2400" dirty="0" smtClean="0"/>
              <a:t>profesor obilazi učenike i provjerava dobivene rezultate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ećina učenika radi samostalno, traže pomoć kada naiđu na poteškoće</a:t>
            </a:r>
          </a:p>
          <a:p>
            <a:r>
              <a:rPr lang="hr-HR" sz="2400" dirty="0"/>
              <a:t>rade i slabiji </a:t>
            </a:r>
            <a:r>
              <a:rPr lang="hr-HR" sz="2400" dirty="0" smtClean="0"/>
              <a:t>učenici</a:t>
            </a:r>
          </a:p>
          <a:p>
            <a:r>
              <a:rPr lang="hr-HR" sz="2400" dirty="0" smtClean="0"/>
              <a:t>bolje vide svrhu uvođenja aritmetičkog niza i odgovarajućih formula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636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34" y="2204864"/>
            <a:ext cx="406772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3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libri" panose="020F0502020204030204" pitchFamily="34" charset="0"/>
              </a:rPr>
              <a:t>d</a:t>
            </a:r>
            <a:r>
              <a:rPr lang="vi-VN" sz="2400" dirty="0" smtClean="0">
                <a:latin typeface="Calibri" panose="020F0502020204030204" pitchFamily="34" charset="0"/>
              </a:rPr>
              <a:t>o 1945</a:t>
            </a:r>
            <a:r>
              <a:rPr lang="vi-VN" sz="2400" dirty="0">
                <a:latin typeface="Calibri" panose="020F0502020204030204" pitchFamily="34" charset="0"/>
              </a:rPr>
              <a:t>. </a:t>
            </a:r>
            <a:r>
              <a:rPr lang="vi-VN" sz="2400" dirty="0" smtClean="0">
                <a:latin typeface="Calibri" panose="020F0502020204030204" pitchFamily="34" charset="0"/>
              </a:rPr>
              <a:t>godine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</a:rPr>
              <a:t>školovalo </a:t>
            </a:r>
            <a:r>
              <a:rPr lang="vi-VN" sz="2400" dirty="0">
                <a:latin typeface="Calibri" panose="020F0502020204030204" pitchFamily="34" charset="0"/>
              </a:rPr>
              <a:t>se oko 1500 </a:t>
            </a:r>
            <a:r>
              <a:rPr lang="vi-VN" sz="2400" dirty="0" smtClean="0">
                <a:latin typeface="Calibri" panose="020F0502020204030204" pitchFamily="34" charset="0"/>
              </a:rPr>
              <a:t>grafičara</a:t>
            </a: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očetkom </a:t>
            </a:r>
            <a:r>
              <a:rPr lang="vi-VN" sz="2400" dirty="0">
                <a:latin typeface="Calibri" panose="020F0502020204030204" pitchFamily="34" charset="0"/>
              </a:rPr>
              <a:t>1946. godine započela je s radom </a:t>
            </a:r>
            <a:r>
              <a:rPr lang="vi-VN" sz="2400" dirty="0" smtClean="0">
                <a:latin typeface="Calibri" panose="020F0502020204030204" pitchFamily="34" charset="0"/>
              </a:rPr>
              <a:t>škola </a:t>
            </a:r>
            <a:r>
              <a:rPr lang="vi-VN" sz="2400" dirty="0">
                <a:latin typeface="Calibri" panose="020F0502020204030204" pitchFamily="34" charset="0"/>
              </a:rPr>
              <a:t>za izobrazbu kvalificiranih radnika svih tadašnjih grafičkih </a:t>
            </a:r>
            <a:r>
              <a:rPr lang="vi-VN" sz="2400" dirty="0" smtClean="0">
                <a:latin typeface="Calibri" panose="020F0502020204030204" pitchFamily="34" charset="0"/>
              </a:rPr>
              <a:t>zanimanja</a:t>
            </a: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rve </a:t>
            </a:r>
            <a:r>
              <a:rPr lang="vi-VN" sz="2400" dirty="0">
                <a:latin typeface="Calibri" panose="020F0502020204030204" pitchFamily="34" charset="0"/>
              </a:rPr>
              <a:t>školske prostorije nalazile su se u Gundulićevoj 10., a krajem 1946. godine ustupljen je dio prostorija Obrtne škole na Trgu maršala Tita (danas Muzej za umjetnost i obrt</a:t>
            </a:r>
            <a:r>
              <a:rPr lang="vi-VN" sz="2400" dirty="0" smtClean="0">
                <a:latin typeface="Calibri" panose="020F0502020204030204" pitchFamily="34" charset="0"/>
              </a:rPr>
              <a:t>)</a:t>
            </a: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</a:rPr>
              <a:t>g</a:t>
            </a:r>
            <a:r>
              <a:rPr lang="vi-VN" sz="2400" dirty="0" smtClean="0">
                <a:latin typeface="Calibri" panose="020F0502020204030204" pitchFamily="34" charset="0"/>
              </a:rPr>
              <a:t>odine </a:t>
            </a:r>
            <a:r>
              <a:rPr lang="vi-VN" sz="2400" dirty="0">
                <a:latin typeface="Calibri" panose="020F0502020204030204" pitchFamily="34" charset="0"/>
              </a:rPr>
              <a:t>1947. škola dobiva i dio radioničkog prostora u istoj zgradi. Sve grafičke strojeve, uređaje i namještaj stavila je Školi na raspolaganje Glavna direkcija grafičke industrije NR Hrvatske iz likvidacione mase nacionaliziranih tiskarskih poduzeća i radionica. </a:t>
            </a:r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06083"/>
          </a:xfrm>
        </p:spPr>
        <p:txBody>
          <a:bodyPr>
            <a:normAutofit fontScale="92500"/>
          </a:bodyPr>
          <a:lstStyle/>
          <a:p>
            <a:endParaRPr lang="hr-HR" sz="2400" dirty="0" smtClean="0"/>
          </a:p>
          <a:p>
            <a:r>
              <a:rPr lang="hr-HR" sz="2400" dirty="0" smtClean="0"/>
              <a:t>Škola </a:t>
            </a:r>
            <a:r>
              <a:rPr lang="hr-HR" sz="2400" dirty="0"/>
              <a:t>postaje Savezna grafička industrijska škola 1947. godine, a 1951. godine Grafička škola s praktičnom obukom. </a:t>
            </a:r>
            <a:endParaRPr lang="hr-HR" sz="2400" dirty="0" smtClean="0"/>
          </a:p>
          <a:p>
            <a:pPr marL="0" indent="0">
              <a:buNone/>
            </a:pPr>
            <a:endParaRPr lang="hr-HR" sz="1300" dirty="0" smtClean="0"/>
          </a:p>
          <a:p>
            <a:r>
              <a:rPr lang="hr-HR" sz="2400" dirty="0" smtClean="0"/>
              <a:t>Godine </a:t>
            </a:r>
            <a:r>
              <a:rPr lang="hr-HR" sz="2400" dirty="0"/>
              <a:t>1962. škola postaje Grafički školski centar, te krajem iste godine seli na novu lokaciju u Getaldićevu </a:t>
            </a:r>
            <a:r>
              <a:rPr lang="hr-HR" sz="2400" dirty="0" smtClean="0"/>
              <a:t>2,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u </a:t>
            </a:r>
            <a:r>
              <a:rPr lang="hr-HR" sz="2400" dirty="0"/>
              <a:t>novu zgradu </a:t>
            </a:r>
            <a:r>
              <a:rPr lang="hr-HR" sz="2400" dirty="0" smtClean="0"/>
              <a:t>zajedno s </a:t>
            </a:r>
            <a:r>
              <a:rPr lang="hr-HR" sz="2400" dirty="0"/>
              <a:t>tadašnjom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Višom grafičkom </a:t>
            </a:r>
            <a:r>
              <a:rPr lang="hr-HR" sz="2400" dirty="0"/>
              <a:t>školom u kojoj je i danas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  zajedno s </a:t>
            </a:r>
            <a:r>
              <a:rPr lang="hr-HR" sz="2400" dirty="0"/>
              <a:t>Grafičkim fakultetom. 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Godine </a:t>
            </a:r>
            <a:r>
              <a:rPr lang="hr-HR" sz="2400" dirty="0"/>
              <a:t>1972 škola mijenja naziv u Grafički srednjoškolski centar, a 1981. godine Grafički obrazovni centar „Bratstvo i jedinstvo“. </a:t>
            </a:r>
            <a:endParaRPr lang="hr-HR" sz="2400" dirty="0" smtClean="0"/>
          </a:p>
          <a:p>
            <a:endParaRPr lang="hr-HR" sz="1300" dirty="0" smtClean="0"/>
          </a:p>
          <a:p>
            <a:r>
              <a:rPr lang="hr-HR" sz="2400" dirty="0" smtClean="0"/>
              <a:t>Od </a:t>
            </a:r>
            <a:r>
              <a:rPr lang="hr-HR" sz="2400" dirty="0"/>
              <a:t>1991. škola uzima svoje izvorno ime Grafička škola u Zagrebu, kako se i danas zove.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24" y="242088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Do danas je </a:t>
            </a:r>
            <a:r>
              <a:rPr lang="hr-HR" sz="2400" dirty="0" smtClean="0"/>
              <a:t>školu </a:t>
            </a:r>
            <a:r>
              <a:rPr lang="hr-HR" sz="2400" dirty="0"/>
              <a:t>redovno završilo nešto preko 11. 000 učenika i preko 2. 000 radnika u obrazovanju uz rad. 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Škola </a:t>
            </a:r>
            <a:r>
              <a:rPr lang="hr-HR" sz="2400" dirty="0"/>
              <a:t>danas ima </a:t>
            </a:r>
            <a:r>
              <a:rPr lang="hr-HR" sz="2400" dirty="0" smtClean="0"/>
              <a:t>574 </a:t>
            </a:r>
            <a:r>
              <a:rPr lang="hr-HR" sz="2400" dirty="0"/>
              <a:t>učenika, 48 polaznika obrazovanja uz rad, te 70 radnika od čega je 52 nastavnika</a:t>
            </a:r>
            <a:r>
              <a:rPr lang="hr-HR" sz="2400" dirty="0" smtClean="0"/>
              <a:t>.</a:t>
            </a:r>
          </a:p>
          <a:p>
            <a:endParaRPr lang="hr-HR" sz="2400" dirty="0"/>
          </a:p>
          <a:p>
            <a:r>
              <a:rPr lang="hr-HR" sz="2400" dirty="0" smtClean="0"/>
              <a:t>Uz redovno obrazovanje </a:t>
            </a:r>
            <a:r>
              <a:rPr lang="hr-HR" sz="2400" dirty="0"/>
              <a:t>i obrazovanje </a:t>
            </a:r>
            <a:r>
              <a:rPr lang="hr-HR" sz="2400" dirty="0" smtClean="0"/>
              <a:t>odraslih</a:t>
            </a:r>
            <a:r>
              <a:rPr lang="hr-HR" sz="2400" dirty="0"/>
              <a:t>, </a:t>
            </a:r>
            <a:r>
              <a:rPr lang="hr-HR" sz="2400" dirty="0" smtClean="0"/>
              <a:t>škola pruža </a:t>
            </a:r>
            <a:r>
              <a:rPr lang="hr-HR" sz="2400" dirty="0"/>
              <a:t>intelektualne usluge grafičkim poduzećima i usluge iz grafičke djelatnosti trećim osobama </a:t>
            </a:r>
          </a:p>
          <a:p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26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03040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+mn-lt"/>
              </a:rPr>
              <a:t>Redovno </a:t>
            </a:r>
            <a:r>
              <a:rPr lang="hr-HR" sz="3200" dirty="0">
                <a:latin typeface="+mn-lt"/>
              </a:rPr>
              <a:t>četverogodišnje obrazovanje </a:t>
            </a:r>
            <a:r>
              <a:rPr lang="hr-HR" sz="3200" dirty="0" smtClean="0">
                <a:latin typeface="+mn-lt"/>
              </a:rPr>
              <a:t>učenika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smjerovi - zanimanja</a:t>
            </a: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endParaRPr lang="hr-HR" sz="28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Grafički tehničar (opći)</a:t>
            </a:r>
          </a:p>
          <a:p>
            <a:r>
              <a:rPr lang="hr-HR" sz="2400" dirty="0"/>
              <a:t>Grafički tehničar </a:t>
            </a:r>
            <a:r>
              <a:rPr lang="hr-HR" sz="2400" dirty="0" smtClean="0"/>
              <a:t>pripreme</a:t>
            </a:r>
          </a:p>
          <a:p>
            <a:r>
              <a:rPr lang="hr-HR" sz="2400" dirty="0"/>
              <a:t>Grafički tehničar </a:t>
            </a:r>
            <a:r>
              <a:rPr lang="hr-HR" sz="2400" dirty="0" smtClean="0"/>
              <a:t>dorade</a:t>
            </a:r>
          </a:p>
          <a:p>
            <a:r>
              <a:rPr lang="hr-HR" sz="2400" dirty="0"/>
              <a:t>Grafički tehničar </a:t>
            </a:r>
            <a:r>
              <a:rPr lang="hr-HR" sz="2400" dirty="0" smtClean="0"/>
              <a:t>tiska</a:t>
            </a:r>
          </a:p>
          <a:p>
            <a:r>
              <a:rPr lang="hr-HR" sz="2400" dirty="0" smtClean="0"/>
              <a:t>Grafički urednik – dizajner</a:t>
            </a:r>
          </a:p>
          <a:p>
            <a:r>
              <a:rPr lang="hr-HR" sz="2400" dirty="0" smtClean="0"/>
              <a:t>Web dizajner</a:t>
            </a:r>
          </a:p>
          <a:p>
            <a:r>
              <a:rPr lang="hr-HR" sz="2400" dirty="0" smtClean="0"/>
              <a:t>Medijski tehničar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510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Broj sati matematike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4+</a:t>
            </a:r>
            <a:r>
              <a:rPr lang="hr-HR" sz="2400" dirty="0" err="1" smtClean="0"/>
              <a:t>4</a:t>
            </a:r>
            <a:r>
              <a:rPr lang="hr-HR" sz="2400" dirty="0"/>
              <a:t>+3+3 </a:t>
            </a:r>
            <a:r>
              <a:rPr lang="hr-HR" sz="2400" dirty="0" smtClean="0"/>
              <a:t>     Grafički </a:t>
            </a:r>
            <a:r>
              <a:rPr lang="hr-HR" sz="2400" dirty="0"/>
              <a:t>tehničar (opći)</a:t>
            </a:r>
          </a:p>
          <a:p>
            <a:endParaRPr lang="hr-HR" sz="2400" dirty="0"/>
          </a:p>
          <a:p>
            <a:r>
              <a:rPr lang="hr-HR" sz="2400" dirty="0" smtClean="0"/>
              <a:t>3+</a:t>
            </a:r>
            <a:r>
              <a:rPr lang="hr-HR" sz="2400" dirty="0" err="1" smtClean="0"/>
              <a:t>3</a:t>
            </a:r>
            <a:r>
              <a:rPr lang="hr-HR" sz="2400" dirty="0" smtClean="0"/>
              <a:t>+3+3      svi ostali četverogodišnji programi</a:t>
            </a:r>
          </a:p>
          <a:p>
            <a:r>
              <a:rPr lang="hr-HR" sz="2400" dirty="0" smtClean="0"/>
              <a:t>Posljednje tri </a:t>
            </a:r>
            <a:r>
              <a:rPr lang="hr-HR" sz="2400" dirty="0"/>
              <a:t>generacije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Grafički </a:t>
            </a:r>
            <a:r>
              <a:rPr lang="hr-HR" sz="2400" dirty="0"/>
              <a:t>urednik – </a:t>
            </a:r>
            <a:r>
              <a:rPr lang="hr-HR" sz="2400" dirty="0" smtClean="0"/>
              <a:t>dizajner, Web dizajner i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     Medijski tehničar imaju jedan sat dopunske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nastave tjedno – cijeli razred</a:t>
            </a:r>
            <a:endParaRPr lang="hr-HR" sz="2400" dirty="0"/>
          </a:p>
          <a:p>
            <a:r>
              <a:rPr lang="hr-HR" sz="2400" dirty="0"/>
              <a:t>Smjerovi web dizajner i medijski tehničar uključeni su od ove školske godine u strukovni kurikulum u eksperimentalnoj provedbi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Redovno </a:t>
            </a:r>
            <a:r>
              <a:rPr lang="hr-HR" sz="3600" dirty="0" smtClean="0"/>
              <a:t>trogodišnje </a:t>
            </a:r>
            <a:r>
              <a:rPr lang="hr-HR" sz="3600" dirty="0"/>
              <a:t>obrazovanje učenika</a:t>
            </a:r>
            <a:br>
              <a:rPr lang="hr-HR" sz="3600" dirty="0"/>
            </a:br>
            <a:r>
              <a:rPr lang="hr-HR" sz="3600" dirty="0"/>
              <a:t>smjerovi - zanimanja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Grafičar dorade</a:t>
            </a:r>
          </a:p>
          <a:p>
            <a:r>
              <a:rPr lang="hr-HR" sz="2400" dirty="0" smtClean="0"/>
              <a:t>Grafičar tiska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/>
              <a:t>Broj sati matematike </a:t>
            </a:r>
            <a:r>
              <a:rPr lang="hr-HR" sz="2400" dirty="0" smtClean="0"/>
              <a:t>2+</a:t>
            </a:r>
            <a:r>
              <a:rPr lang="hr-HR" sz="2400" dirty="0" err="1" smtClean="0"/>
              <a:t>2</a:t>
            </a:r>
            <a:r>
              <a:rPr lang="hr-HR" sz="2400" dirty="0" smtClean="0"/>
              <a:t>+2  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ećina učenika praktičnu nastavu obavlja u školi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249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s-graficka-zg.skole.hr/images/izabrane-skola-2/velike/DSC_0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Grafički urednici – dizajneri (nekad)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Grafički urednici – dizajneri </a:t>
            </a:r>
            <a:r>
              <a:rPr lang="hr-HR" dirty="0" smtClean="0"/>
              <a:t>(danas)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33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777</Words>
  <Application>Microsoft Office PowerPoint</Application>
  <PresentationFormat>Prikaz na zaslonu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Tema sustava Office</vt:lpstr>
      <vt:lpstr>Uvođenje aritmetičkog niza pomoću  Excela</vt:lpstr>
      <vt:lpstr>Iz povijesti škole</vt:lpstr>
      <vt:lpstr>PowerPointova prezentacija</vt:lpstr>
      <vt:lpstr>PowerPointova prezentacija</vt:lpstr>
      <vt:lpstr>PowerPointova prezentacija</vt:lpstr>
      <vt:lpstr>Redovno četverogodišnje obrazovanje učenika smjerovi - zanimanja </vt:lpstr>
      <vt:lpstr>Broj sati matematike </vt:lpstr>
      <vt:lpstr>Redovno trogodišnje obrazovanje učenika smjerovi - zanimanja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Naši origamisti</vt:lpstr>
      <vt:lpstr>Dani kruha</vt:lpstr>
      <vt:lpstr>Uvod u digitalnu fotografiju i obrada za profesore</vt:lpstr>
      <vt:lpstr>Ponos domovine</vt:lpstr>
      <vt:lpstr>PowerPointova prezentacija</vt:lpstr>
      <vt:lpstr>PowerPointova prezentacija</vt:lpstr>
      <vt:lpstr>Uvođenje aritmetičkog niza pomoću Excela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Učenje aritmetičkog niza pomoću  Excela</dc:title>
  <dc:creator>Dragica</dc:creator>
  <cp:lastModifiedBy>Dragica</cp:lastModifiedBy>
  <cp:revision>31</cp:revision>
  <dcterms:created xsi:type="dcterms:W3CDTF">2014-02-01T14:39:39Z</dcterms:created>
  <dcterms:modified xsi:type="dcterms:W3CDTF">2014-02-11T00:43:53Z</dcterms:modified>
</cp:coreProperties>
</file>