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4" r:id="rId5"/>
    <p:sldId id="285" r:id="rId6"/>
    <p:sldId id="286" r:id="rId7"/>
    <p:sldId id="259" r:id="rId8"/>
    <p:sldId id="260" r:id="rId9"/>
    <p:sldId id="261" r:id="rId10"/>
    <p:sldId id="287" r:id="rId11"/>
    <p:sldId id="263" r:id="rId12"/>
    <p:sldId id="288" r:id="rId13"/>
    <p:sldId id="289" r:id="rId14"/>
    <p:sldId id="270" r:id="rId15"/>
    <p:sldId id="273" r:id="rId16"/>
    <p:sldId id="266" r:id="rId17"/>
    <p:sldId id="271" r:id="rId18"/>
    <p:sldId id="276" r:id="rId19"/>
    <p:sldId id="275" r:id="rId20"/>
    <p:sldId id="277" r:id="rId21"/>
    <p:sldId id="272" r:id="rId22"/>
    <p:sldId id="274" r:id="rId23"/>
    <p:sldId id="267" r:id="rId24"/>
    <p:sldId id="292" r:id="rId25"/>
    <p:sldId id="278" r:id="rId26"/>
    <p:sldId id="279" r:id="rId27"/>
    <p:sldId id="280" r:id="rId28"/>
    <p:sldId id="283" r:id="rId29"/>
    <p:sldId id="282" r:id="rId30"/>
    <p:sldId id="281" r:id="rId31"/>
    <p:sldId id="291" r:id="rId32"/>
    <p:sldId id="290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wnloads\Rezultati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wnloads\Rezultati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anci\Documents\ddanci\projekt%20-bike\&#269;e&#353;ka\Rezultati%20(3)%20(Oporavljen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8333333333333487E-2"/>
                  <c:y val="-4.6296296296296406E-3"/>
                </c:manualLayout>
              </c:layout>
              <c:showVal val="1"/>
            </c:dLbl>
            <c:dLbl>
              <c:idx val="1"/>
              <c:layout>
                <c:manualLayout>
                  <c:x val="4.72222222222223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strRef>
              <c:f>List1!$E$51:$E$52</c:f>
              <c:strCache>
                <c:ptCount val="2"/>
                <c:pt idx="0">
                  <c:v>adults</c:v>
                </c:pt>
                <c:pt idx="1">
                  <c:v>students</c:v>
                </c:pt>
              </c:strCache>
            </c:strRef>
          </c:cat>
          <c:val>
            <c:numRef>
              <c:f>List1!$F$51:$F$52</c:f>
              <c:numCache>
                <c:formatCode>General</c:formatCode>
                <c:ptCount val="2"/>
                <c:pt idx="0">
                  <c:v>213</c:v>
                </c:pt>
                <c:pt idx="1">
                  <c:v>374</c:v>
                </c:pt>
              </c:numCache>
            </c:numRef>
          </c:val>
        </c:ser>
        <c:shape val="box"/>
        <c:axId val="82036992"/>
        <c:axId val="71991296"/>
        <c:axId val="0"/>
      </c:bar3DChart>
      <c:catAx>
        <c:axId val="8203699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sr-Latn-CS"/>
          </a:p>
        </c:txPr>
        <c:crossAx val="71991296"/>
        <c:crosses val="autoZero"/>
        <c:auto val="1"/>
        <c:lblAlgn val="ctr"/>
        <c:lblOffset val="100"/>
      </c:catAx>
      <c:valAx>
        <c:axId val="71991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8203699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>
        <c:manualLayout>
          <c:layoutTarget val="inner"/>
          <c:xMode val="edge"/>
          <c:yMode val="edge"/>
          <c:x val="5.3025371828521503E-2"/>
          <c:y val="0.1306388159813357"/>
          <c:w val="0.94697462817147926"/>
          <c:h val="0.75789909594634064"/>
        </c:manualLayout>
      </c:layout>
      <c:bar3DChart>
        <c:barDir val="col"/>
        <c:grouping val="clustered"/>
        <c:ser>
          <c:idx val="0"/>
          <c:order val="0"/>
          <c:tx>
            <c:strRef>
              <c:f>List10!$B$1:$B$2</c:f>
              <c:strCache>
                <c:ptCount val="1"/>
                <c:pt idx="0">
                  <c:v>The health A lot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List10!$B$3:$B$10</c:f>
              <c:numCache>
                <c:formatCode>General</c:formatCode>
                <c:ptCount val="8"/>
                <c:pt idx="0">
                  <c:v>73</c:v>
                </c:pt>
                <c:pt idx="1">
                  <c:v>69</c:v>
                </c:pt>
                <c:pt idx="2">
                  <c:v>72</c:v>
                </c:pt>
                <c:pt idx="3">
                  <c:v>69</c:v>
                </c:pt>
                <c:pt idx="4">
                  <c:v>58</c:v>
                </c:pt>
                <c:pt idx="5">
                  <c:v>63</c:v>
                </c:pt>
                <c:pt idx="6">
                  <c:v>65</c:v>
                </c:pt>
                <c:pt idx="7">
                  <c:v>30</c:v>
                </c:pt>
              </c:numCache>
            </c:numRef>
          </c:val>
        </c:ser>
        <c:ser>
          <c:idx val="1"/>
          <c:order val="1"/>
          <c:tx>
            <c:strRef>
              <c:f>List10!$C$1:$C$2</c:f>
              <c:strCache>
                <c:ptCount val="1"/>
                <c:pt idx="0">
                  <c:v>Environment A lot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2500000000000001E-2"/>
                  <c:y val="3.7037037037036735E-3"/>
                </c:manualLayout>
              </c:layout>
              <c:showVal val="1"/>
            </c:dLbl>
            <c:dLbl>
              <c:idx val="1"/>
              <c:layout>
                <c:manualLayout>
                  <c:x val="6.9444444444444788E-3"/>
                  <c:y val="1.8518518518518541E-3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1.8518518518518541E-3"/>
                </c:manualLayout>
              </c:layout>
              <c:showVal val="1"/>
            </c:dLbl>
            <c:dLbl>
              <c:idx val="3"/>
              <c:layout>
                <c:manualLayout>
                  <c:x val="1.3888888888888907E-2"/>
                  <c:y val="-6.7900450176106969E-17"/>
                </c:manualLayout>
              </c:layout>
              <c:showVal val="1"/>
            </c:dLbl>
            <c:dLbl>
              <c:idx val="4"/>
              <c:layout>
                <c:manualLayout>
                  <c:x val="1.6666666666666684E-2"/>
                  <c:y val="-3.7037037037037077E-3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1.8518518518518541E-3"/>
                </c:manualLayout>
              </c:layout>
              <c:showVal val="1"/>
            </c:dLbl>
            <c:dLbl>
              <c:idx val="6"/>
              <c:layout>
                <c:manualLayout>
                  <c:x val="6.944444444444451E-3"/>
                  <c:y val="3.3950225088053485E-17"/>
                </c:manualLayout>
              </c:layout>
              <c:showVal val="1"/>
            </c:dLbl>
            <c:dLbl>
              <c:idx val="7"/>
              <c:layout>
                <c:manualLayout>
                  <c:x val="2.7777777777777848E-3"/>
                  <c:y val="3.703703703703707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List10!$C$3:$C$10</c:f>
              <c:numCache>
                <c:formatCode>General</c:formatCode>
                <c:ptCount val="8"/>
                <c:pt idx="0">
                  <c:v>62</c:v>
                </c:pt>
                <c:pt idx="1">
                  <c:v>47</c:v>
                </c:pt>
                <c:pt idx="2">
                  <c:v>59</c:v>
                </c:pt>
                <c:pt idx="3">
                  <c:v>32</c:v>
                </c:pt>
                <c:pt idx="4">
                  <c:v>53</c:v>
                </c:pt>
                <c:pt idx="5">
                  <c:v>47</c:v>
                </c:pt>
                <c:pt idx="6">
                  <c:v>58</c:v>
                </c:pt>
                <c:pt idx="7">
                  <c:v>21</c:v>
                </c:pt>
              </c:numCache>
            </c:numRef>
          </c:val>
        </c:ser>
        <c:ser>
          <c:idx val="2"/>
          <c:order val="2"/>
          <c:tx>
            <c:strRef>
              <c:f>List10!$D$1:$D$2</c:f>
              <c:strCache>
                <c:ptCount val="1"/>
                <c:pt idx="0">
                  <c:v>The economy A lot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9.7222222222222224E-3"/>
                  <c:y val="-5.5555555555555558E-3"/>
                </c:manualLayout>
              </c:layout>
              <c:showVal val="1"/>
            </c:dLbl>
            <c:dLbl>
              <c:idx val="2"/>
              <c:layout>
                <c:manualLayout>
                  <c:x val="1.2500000000000061E-2"/>
                  <c:y val="-1.8518518518518541E-3"/>
                </c:manualLayout>
              </c:layout>
              <c:showVal val="1"/>
            </c:dLbl>
            <c:dLbl>
              <c:idx val="3"/>
              <c:layout>
                <c:manualLayout>
                  <c:x val="1.6666666666666684E-2"/>
                  <c:y val="-6.7900450176106969E-17"/>
                </c:manualLayout>
              </c:layout>
              <c:showVal val="1"/>
            </c:dLbl>
            <c:dLbl>
              <c:idx val="4"/>
              <c:layout>
                <c:manualLayout>
                  <c:x val="1.1111111111111124E-2"/>
                  <c:y val="-6.7900450176106969E-17"/>
                </c:manualLayout>
              </c:layout>
              <c:showVal val="1"/>
            </c:dLbl>
            <c:dLbl>
              <c:idx val="5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9.7222222222222224E-3"/>
                  <c:y val="1.851851851851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List10!$D$3:$D$10</c:f>
              <c:numCache>
                <c:formatCode>General</c:formatCode>
                <c:ptCount val="8"/>
                <c:pt idx="0">
                  <c:v>45</c:v>
                </c:pt>
                <c:pt idx="1">
                  <c:v>47</c:v>
                </c:pt>
                <c:pt idx="2">
                  <c:v>35</c:v>
                </c:pt>
                <c:pt idx="3">
                  <c:v>32</c:v>
                </c:pt>
                <c:pt idx="4">
                  <c:v>32</c:v>
                </c:pt>
                <c:pt idx="5">
                  <c:v>40</c:v>
                </c:pt>
                <c:pt idx="6">
                  <c:v>15</c:v>
                </c:pt>
                <c:pt idx="7">
                  <c:v>16</c:v>
                </c:pt>
              </c:numCache>
            </c:numRef>
          </c:val>
        </c:ser>
        <c:ser>
          <c:idx val="3"/>
          <c:order val="3"/>
          <c:tx>
            <c:strRef>
              <c:f>List10!$E$1:$E$2</c:f>
              <c:strCache>
                <c:ptCount val="1"/>
                <c:pt idx="0">
                  <c:v>The social life A lot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9.7222222222222224E-3"/>
                  <c:y val="1.8518518518518541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7.4074074074074094E-3"/>
                </c:manualLayout>
              </c:layout>
              <c:showVal val="1"/>
            </c:dLbl>
            <c:dLbl>
              <c:idx val="2"/>
              <c:layout>
                <c:manualLayout>
                  <c:x val="8.3333333333332985E-3"/>
                  <c:y val="-7.4074074074074094E-3"/>
                </c:manualLayout>
              </c:layout>
              <c:showVal val="1"/>
            </c:dLbl>
            <c:dLbl>
              <c:idx val="3"/>
              <c:layout>
                <c:manualLayout>
                  <c:x val="1.1111111111111124E-2"/>
                  <c:y val="-5.5555555555555558E-3"/>
                </c:manualLayout>
              </c:layout>
              <c:showVal val="1"/>
            </c:dLbl>
            <c:dLbl>
              <c:idx val="4"/>
              <c:layout>
                <c:manualLayout>
                  <c:x val="1.3888888888888907E-2"/>
                  <c:y val="-1.8518518518517864E-3"/>
                </c:manualLayout>
              </c:layout>
              <c:showVal val="1"/>
            </c:dLbl>
            <c:dLbl>
              <c:idx val="5"/>
              <c:layout>
                <c:manualLayout>
                  <c:x val="9.7222222222222224E-3"/>
                  <c:y val="3.7037037037037077E-3"/>
                </c:manualLayout>
              </c:layout>
              <c:showVal val="1"/>
            </c:dLbl>
            <c:dLbl>
              <c:idx val="6"/>
              <c:layout>
                <c:manualLayout>
                  <c:x val="1.2499999999999888E-2"/>
                  <c:y val="7.4074074074074094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List10!$A$3:$A$10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List10!$E$3:$E$10</c:f>
              <c:numCache>
                <c:formatCode>General</c:formatCode>
                <c:ptCount val="8"/>
                <c:pt idx="0">
                  <c:v>47</c:v>
                </c:pt>
                <c:pt idx="1">
                  <c:v>39</c:v>
                </c:pt>
                <c:pt idx="2">
                  <c:v>23</c:v>
                </c:pt>
                <c:pt idx="3">
                  <c:v>22</c:v>
                </c:pt>
                <c:pt idx="4">
                  <c:v>27</c:v>
                </c:pt>
                <c:pt idx="5">
                  <c:v>22</c:v>
                </c:pt>
                <c:pt idx="6">
                  <c:v>11</c:v>
                </c:pt>
                <c:pt idx="7">
                  <c:v>19</c:v>
                </c:pt>
              </c:numCache>
            </c:numRef>
          </c:val>
        </c:ser>
        <c:shape val="cylinder"/>
        <c:axId val="53524736"/>
        <c:axId val="53551104"/>
        <c:axId val="0"/>
      </c:bar3DChart>
      <c:catAx>
        <c:axId val="5352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551104"/>
        <c:crosses val="autoZero"/>
        <c:auto val="1"/>
        <c:lblAlgn val="ctr"/>
        <c:lblOffset val="100"/>
      </c:catAx>
      <c:valAx>
        <c:axId val="535511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352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22222222222225"/>
          <c:y val="1.2102653834937327E-3"/>
          <c:w val="0.22638888888888889"/>
          <c:h val="0.24757946923301258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6.7365813648293998E-2"/>
          <c:y val="4.2850738798188827E-2"/>
          <c:w val="0.91041196412948378"/>
          <c:h val="0.73974767715075751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List1!$AC$14:$AN$14</c:f>
              <c:numCache>
                <c:formatCode>0%</c:formatCode>
                <c:ptCount val="12"/>
                <c:pt idx="0">
                  <c:v>0.84589041095890505</c:v>
                </c:pt>
                <c:pt idx="1">
                  <c:v>0.15582191780821919</c:v>
                </c:pt>
                <c:pt idx="2">
                  <c:v>0.70205479452054864</c:v>
                </c:pt>
                <c:pt idx="3">
                  <c:v>0.36815068493150682</c:v>
                </c:pt>
                <c:pt idx="4">
                  <c:v>0.68321917808219179</c:v>
                </c:pt>
                <c:pt idx="5">
                  <c:v>0.33904109589041154</c:v>
                </c:pt>
                <c:pt idx="6">
                  <c:v>0.63013698630136949</c:v>
                </c:pt>
                <c:pt idx="7">
                  <c:v>0.37500000000000033</c:v>
                </c:pt>
                <c:pt idx="8">
                  <c:v>0.63527397260274043</c:v>
                </c:pt>
                <c:pt idx="9">
                  <c:v>0.37157534246575341</c:v>
                </c:pt>
                <c:pt idx="10">
                  <c:v>0.77054794520547965</c:v>
                </c:pt>
                <c:pt idx="11">
                  <c:v>0.23458904109589063</c:v>
                </c:pt>
              </c:numCache>
            </c:numRef>
          </c:val>
        </c:ser>
        <c:shape val="box"/>
        <c:axId val="53684480"/>
        <c:axId val="53690368"/>
        <c:axId val="0"/>
      </c:bar3DChart>
      <c:catAx>
        <c:axId val="5368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690368"/>
        <c:crosses val="autoZero"/>
        <c:auto val="1"/>
        <c:lblAlgn val="ctr"/>
        <c:lblOffset val="100"/>
      </c:catAx>
      <c:valAx>
        <c:axId val="53690368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684480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List1!$AC$8:$AN$8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44</c:v>
                </c:pt>
                <c:pt idx="3">
                  <c:v>43</c:v>
                </c:pt>
                <c:pt idx="4">
                  <c:v>50</c:v>
                </c:pt>
                <c:pt idx="5">
                  <c:v>30</c:v>
                </c:pt>
                <c:pt idx="6">
                  <c:v>38</c:v>
                </c:pt>
                <c:pt idx="7">
                  <c:v>42</c:v>
                </c:pt>
                <c:pt idx="8">
                  <c:v>56</c:v>
                </c:pt>
                <c:pt idx="9">
                  <c:v>24</c:v>
                </c:pt>
                <c:pt idx="10">
                  <c:v>57</c:v>
                </c:pt>
                <c:pt idx="11">
                  <c:v>23</c:v>
                </c:pt>
              </c:numCache>
            </c:numRef>
          </c:val>
        </c:ser>
        <c:shape val="box"/>
        <c:axId val="53766400"/>
        <c:axId val="53768192"/>
        <c:axId val="0"/>
      </c:bar3DChart>
      <c:catAx>
        <c:axId val="5376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768192"/>
        <c:crosses val="autoZero"/>
        <c:auto val="1"/>
        <c:lblAlgn val="ctr"/>
        <c:lblOffset val="100"/>
      </c:catAx>
      <c:valAx>
        <c:axId val="537681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76640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List1!$AC$5:$AN$5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52</c:v>
                </c:pt>
                <c:pt idx="3">
                  <c:v>28</c:v>
                </c:pt>
                <c:pt idx="4">
                  <c:v>52</c:v>
                </c:pt>
                <c:pt idx="5">
                  <c:v>28</c:v>
                </c:pt>
                <c:pt idx="6">
                  <c:v>48</c:v>
                </c:pt>
                <c:pt idx="7">
                  <c:v>32</c:v>
                </c:pt>
                <c:pt idx="8">
                  <c:v>48</c:v>
                </c:pt>
                <c:pt idx="9">
                  <c:v>32</c:v>
                </c:pt>
                <c:pt idx="10">
                  <c:v>65</c:v>
                </c:pt>
                <c:pt idx="11">
                  <c:v>15</c:v>
                </c:pt>
              </c:numCache>
            </c:numRef>
          </c:val>
        </c:ser>
        <c:shape val="cylinder"/>
        <c:axId val="53800320"/>
        <c:axId val="53609600"/>
        <c:axId val="0"/>
      </c:bar3DChart>
      <c:catAx>
        <c:axId val="53800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609600"/>
        <c:crosses val="autoZero"/>
        <c:auto val="1"/>
        <c:lblAlgn val="ctr"/>
        <c:lblOffset val="100"/>
      </c:catAx>
      <c:valAx>
        <c:axId val="536096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80032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9"/>
              <c:layout>
                <c:manualLayout>
                  <c:x val="9.7222222222222224E-3"/>
                  <c:y val="-1.11110800039754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List1!$AC$3:$AL$4</c:f>
              <c:multiLvlStrCache>
                <c:ptCount val="10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</c:lvl>
              </c:multiLvlStrCache>
            </c:multiLvlStrRef>
          </c:cat>
          <c:val>
            <c:numRef>
              <c:f>List1!$AC$6:$AL$6</c:f>
              <c:numCache>
                <c:formatCode>General</c:formatCode>
                <c:ptCount val="10"/>
                <c:pt idx="0">
                  <c:v>79</c:v>
                </c:pt>
                <c:pt idx="1">
                  <c:v>1</c:v>
                </c:pt>
                <c:pt idx="2">
                  <c:v>62</c:v>
                </c:pt>
                <c:pt idx="3">
                  <c:v>18</c:v>
                </c:pt>
                <c:pt idx="4">
                  <c:v>63</c:v>
                </c:pt>
                <c:pt idx="5">
                  <c:v>27</c:v>
                </c:pt>
                <c:pt idx="6">
                  <c:v>68</c:v>
                </c:pt>
                <c:pt idx="7">
                  <c:v>12</c:v>
                </c:pt>
                <c:pt idx="8">
                  <c:v>59</c:v>
                </c:pt>
                <c:pt idx="9">
                  <c:v>21</c:v>
                </c:pt>
              </c:numCache>
            </c:numRef>
          </c:val>
        </c:ser>
        <c:shape val="box"/>
        <c:axId val="53668096"/>
        <c:axId val="53805056"/>
        <c:axId val="0"/>
      </c:bar3DChart>
      <c:catAx>
        <c:axId val="53668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805056"/>
        <c:crosses val="autoZero"/>
        <c:auto val="1"/>
        <c:lblAlgn val="ctr"/>
        <c:lblOffset val="100"/>
      </c:catAx>
      <c:valAx>
        <c:axId val="53805056"/>
        <c:scaling>
          <c:orientation val="minMax"/>
        </c:scaling>
        <c:axPos val="l"/>
        <c:numFmt formatCode="General" sourceLinked="1"/>
        <c:tickLblPos val="nextTo"/>
        <c:crossAx val="53668096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4.3851584524156703E-2"/>
          <c:y val="1.712386954997204E-2"/>
          <c:w val="0.93608668708078169"/>
          <c:h val="0.80059138795434248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List1!$AC$11:$AN$11</c:f>
              <c:numCache>
                <c:formatCode>General</c:formatCode>
                <c:ptCount val="12"/>
                <c:pt idx="0">
                  <c:v>40</c:v>
                </c:pt>
                <c:pt idx="1">
                  <c:v>33</c:v>
                </c:pt>
                <c:pt idx="2">
                  <c:v>54</c:v>
                </c:pt>
                <c:pt idx="3">
                  <c:v>12</c:v>
                </c:pt>
                <c:pt idx="4">
                  <c:v>35</c:v>
                </c:pt>
                <c:pt idx="5">
                  <c:v>40</c:v>
                </c:pt>
                <c:pt idx="6">
                  <c:v>30</c:v>
                </c:pt>
                <c:pt idx="7">
                  <c:v>45</c:v>
                </c:pt>
                <c:pt idx="8">
                  <c:v>30</c:v>
                </c:pt>
                <c:pt idx="9">
                  <c:v>46</c:v>
                </c:pt>
                <c:pt idx="10">
                  <c:v>52</c:v>
                </c:pt>
                <c:pt idx="11">
                  <c:v>23</c:v>
                </c:pt>
              </c:numCache>
            </c:numRef>
          </c:val>
        </c:ser>
        <c:shape val="box"/>
        <c:axId val="53852416"/>
        <c:axId val="53854208"/>
        <c:axId val="0"/>
      </c:bar3DChart>
      <c:catAx>
        <c:axId val="53852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854208"/>
        <c:crosses val="autoZero"/>
        <c:auto val="1"/>
        <c:lblAlgn val="ctr"/>
        <c:lblOffset val="100"/>
      </c:catAx>
      <c:valAx>
        <c:axId val="538542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8524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List1!$AC$10:$AN$10</c:f>
              <c:numCache>
                <c:formatCode>General</c:formatCode>
                <c:ptCount val="12"/>
                <c:pt idx="0">
                  <c:v>68</c:v>
                </c:pt>
                <c:pt idx="1">
                  <c:v>12</c:v>
                </c:pt>
                <c:pt idx="2">
                  <c:v>55</c:v>
                </c:pt>
                <c:pt idx="3">
                  <c:v>25</c:v>
                </c:pt>
                <c:pt idx="4">
                  <c:v>51</c:v>
                </c:pt>
                <c:pt idx="5">
                  <c:v>29</c:v>
                </c:pt>
                <c:pt idx="6">
                  <c:v>45</c:v>
                </c:pt>
                <c:pt idx="7">
                  <c:v>35</c:v>
                </c:pt>
                <c:pt idx="8">
                  <c:v>48</c:v>
                </c:pt>
                <c:pt idx="9">
                  <c:v>32</c:v>
                </c:pt>
                <c:pt idx="10">
                  <c:v>54</c:v>
                </c:pt>
                <c:pt idx="11">
                  <c:v>26</c:v>
                </c:pt>
              </c:numCache>
            </c:numRef>
          </c:val>
        </c:ser>
        <c:shape val="box"/>
        <c:axId val="54028544"/>
        <c:axId val="54030336"/>
        <c:axId val="0"/>
      </c:bar3DChart>
      <c:catAx>
        <c:axId val="5402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030336"/>
        <c:crosses val="autoZero"/>
        <c:auto val="1"/>
        <c:lblAlgn val="ctr"/>
        <c:lblOffset val="100"/>
      </c:catAx>
      <c:valAx>
        <c:axId val="540303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028544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List1!$AC$12:$AN$12</c:f>
              <c:numCache>
                <c:formatCode>General</c:formatCode>
                <c:ptCount val="12"/>
                <c:pt idx="0">
                  <c:v>19</c:v>
                </c:pt>
                <c:pt idx="1">
                  <c:v>13</c:v>
                </c:pt>
                <c:pt idx="2">
                  <c:v>28</c:v>
                </c:pt>
                <c:pt idx="3">
                  <c:v>4</c:v>
                </c:pt>
                <c:pt idx="4">
                  <c:v>22</c:v>
                </c:pt>
                <c:pt idx="5">
                  <c:v>10</c:v>
                </c:pt>
                <c:pt idx="6">
                  <c:v>22</c:v>
                </c:pt>
                <c:pt idx="7">
                  <c:v>10</c:v>
                </c:pt>
                <c:pt idx="8">
                  <c:v>21</c:v>
                </c:pt>
                <c:pt idx="9">
                  <c:v>11</c:v>
                </c:pt>
                <c:pt idx="10">
                  <c:v>27</c:v>
                </c:pt>
                <c:pt idx="11">
                  <c:v>5</c:v>
                </c:pt>
              </c:numCache>
            </c:numRef>
          </c:val>
        </c:ser>
        <c:shape val="box"/>
        <c:axId val="54094080"/>
        <c:axId val="54104064"/>
        <c:axId val="0"/>
      </c:bar3DChart>
      <c:catAx>
        <c:axId val="54094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104064"/>
        <c:crosses val="autoZero"/>
        <c:auto val="1"/>
        <c:lblAlgn val="ctr"/>
        <c:lblOffset val="100"/>
      </c:catAx>
      <c:valAx>
        <c:axId val="541040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094080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List1!$AC$7:$AN$7</c:f>
              <c:numCache>
                <c:formatCode>General</c:formatCode>
                <c:ptCount val="12"/>
                <c:pt idx="0">
                  <c:v>79</c:v>
                </c:pt>
                <c:pt idx="1">
                  <c:v>1</c:v>
                </c:pt>
                <c:pt idx="2">
                  <c:v>65</c:v>
                </c:pt>
                <c:pt idx="3">
                  <c:v>55</c:v>
                </c:pt>
                <c:pt idx="4">
                  <c:v>71</c:v>
                </c:pt>
                <c:pt idx="5">
                  <c:v>9</c:v>
                </c:pt>
                <c:pt idx="6">
                  <c:v>68</c:v>
                </c:pt>
                <c:pt idx="7">
                  <c:v>12</c:v>
                </c:pt>
                <c:pt idx="8">
                  <c:v>62</c:v>
                </c:pt>
                <c:pt idx="9">
                  <c:v>18</c:v>
                </c:pt>
                <c:pt idx="10">
                  <c:v>72</c:v>
                </c:pt>
                <c:pt idx="11">
                  <c:v>8</c:v>
                </c:pt>
              </c:numCache>
            </c:numRef>
          </c:val>
        </c:ser>
        <c:shape val="box"/>
        <c:axId val="53945088"/>
        <c:axId val="53946624"/>
        <c:axId val="0"/>
      </c:bar3DChart>
      <c:catAx>
        <c:axId val="53945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946624"/>
        <c:crosses val="autoZero"/>
        <c:auto val="1"/>
        <c:lblAlgn val="ctr"/>
        <c:lblOffset val="100"/>
      </c:catAx>
      <c:valAx>
        <c:axId val="53946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945088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List1!$AC$3:$AN$4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     </c:v>
                  </c:pt>
                  <c:pt idx="2">
                    <c:v>Bike sharing service</c:v>
                  </c:pt>
                  <c:pt idx="4">
                    <c:v>Bike racks</c:v>
                  </c:pt>
                  <c:pt idx="6">
                    <c:v>Repair points</c:v>
                  </c:pt>
                  <c:pt idx="8">
                    <c:v>Refreshing points</c:v>
                  </c:pt>
                  <c:pt idx="10">
                    <c:v>Printed maps
</c:v>
                  </c:pt>
                </c:lvl>
              </c:multiLvlStrCache>
            </c:multiLvlStrRef>
          </c:cat>
          <c:val>
            <c:numRef>
              <c:f>List1!$AC$9:$AN$9</c:f>
              <c:numCache>
                <c:formatCode>General</c:formatCode>
                <c:ptCount val="12"/>
                <c:pt idx="0">
                  <c:v>63</c:v>
                </c:pt>
                <c:pt idx="1">
                  <c:v>17</c:v>
                </c:pt>
                <c:pt idx="2">
                  <c:v>50</c:v>
                </c:pt>
                <c:pt idx="3">
                  <c:v>30</c:v>
                </c:pt>
                <c:pt idx="4">
                  <c:v>55</c:v>
                </c:pt>
                <c:pt idx="5">
                  <c:v>25</c:v>
                </c:pt>
                <c:pt idx="6">
                  <c:v>49</c:v>
                </c:pt>
                <c:pt idx="7">
                  <c:v>31</c:v>
                </c:pt>
                <c:pt idx="8">
                  <c:v>47</c:v>
                </c:pt>
                <c:pt idx="9">
                  <c:v>33</c:v>
                </c:pt>
                <c:pt idx="10">
                  <c:v>55</c:v>
                </c:pt>
                <c:pt idx="11">
                  <c:v>25</c:v>
                </c:pt>
              </c:numCache>
            </c:numRef>
          </c:val>
        </c:ser>
        <c:shape val="box"/>
        <c:axId val="54219520"/>
        <c:axId val="54221056"/>
        <c:axId val="0"/>
      </c:bar3DChart>
      <c:catAx>
        <c:axId val="5421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221056"/>
        <c:crosses val="autoZero"/>
        <c:auto val="1"/>
        <c:lblAlgn val="ctr"/>
        <c:lblOffset val="100"/>
      </c:catAx>
      <c:valAx>
        <c:axId val="54221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2195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List1!$B$25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List1!$B$26:$B$33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List1!$C$25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List1!$C$26:$C$33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24</c:v>
                </c:pt>
              </c:numCache>
            </c:numRef>
          </c:val>
        </c:ser>
        <c:shape val="cone"/>
        <c:axId val="72029312"/>
        <c:axId val="72030848"/>
        <c:axId val="71954880"/>
      </c:bar3DChart>
      <c:catAx>
        <c:axId val="72029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72030848"/>
        <c:crosses val="autoZero"/>
        <c:auto val="1"/>
        <c:lblAlgn val="ctr"/>
        <c:lblOffset val="100"/>
      </c:catAx>
      <c:valAx>
        <c:axId val="720308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72029312"/>
        <c:crosses val="autoZero"/>
        <c:crossBetween val="between"/>
      </c:valAx>
      <c:serAx>
        <c:axId val="71954880"/>
        <c:scaling>
          <c:orientation val="minMax"/>
        </c:scaling>
        <c:delete val="1"/>
        <c:axPos val="b"/>
        <c:tickLblPos val="nextTo"/>
        <c:crossAx val="72030848"/>
        <c:crosses val="autoZero"/>
      </c:serAx>
    </c:plotArea>
    <c:legend>
      <c:legendPos val="r"/>
      <c:layout>
        <c:manualLayout>
          <c:xMode val="edge"/>
          <c:yMode val="edge"/>
          <c:x val="0.8490708661417331"/>
          <c:y val="0.7959124380285808"/>
          <c:w val="0.13426246719160129"/>
          <c:h val="0.16743438320210008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</c:pie3D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663932633420821E-2"/>
                  <c:y val="2.7523379572124387E-2"/>
                </c:manualLayout>
              </c:layout>
              <c:showVal val="1"/>
            </c:dLbl>
            <c:dLbl>
              <c:idx val="1"/>
              <c:layout>
                <c:manualLayout>
                  <c:x val="2.1850284339457567E-2"/>
                  <c:y val="-4.39272648921735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  <c:showLeaderLines val="1"/>
          </c:dLbls>
          <c:cat>
            <c:strRef>
              <c:f>List1!$AT$4:$AU$4</c:f>
              <c:strCache>
                <c:ptCount val="2"/>
                <c:pt idx="0">
                  <c:v>student </c:v>
                </c:pt>
                <c:pt idx="1">
                  <c:v>adult</c:v>
                </c:pt>
              </c:strCache>
            </c:strRef>
          </c:cat>
          <c:val>
            <c:numRef>
              <c:f>List1!$AT$14:$AU$14</c:f>
              <c:numCache>
                <c:formatCode>0%</c:formatCode>
                <c:ptCount val="2"/>
                <c:pt idx="0">
                  <c:v>0.6404109589041096</c:v>
                </c:pt>
                <c:pt idx="1">
                  <c:v>0.36472602739726095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608748906386687"/>
          <c:y val="0.40473282843120378"/>
          <c:w val="0.1625236220472441"/>
          <c:h val="0.177032327935244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List1!$B$25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List1!$B$26:$B$33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List1!$C$25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List1!$A$26:$A$33</c:f>
              <c:strCache>
                <c:ptCount val="8"/>
                <c:pt idx="0">
                  <c:v>Croatia</c:v>
                </c:pt>
                <c:pt idx="1">
                  <c:v>Romania</c:v>
                </c:pt>
                <c:pt idx="2">
                  <c:v>Czech Republic</c:v>
                </c:pt>
                <c:pt idx="3">
                  <c:v>Italy</c:v>
                </c:pt>
                <c:pt idx="4">
                  <c:v>Latvia</c:v>
                </c:pt>
                <c:pt idx="5">
                  <c:v>Slovenia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List1!$C$26:$C$33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24</c:v>
                </c:pt>
              </c:numCache>
            </c:numRef>
          </c:val>
        </c:ser>
        <c:shape val="cylinder"/>
        <c:axId val="54310784"/>
        <c:axId val="54312320"/>
        <c:axId val="0"/>
      </c:bar3DChart>
      <c:catAx>
        <c:axId val="54310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312320"/>
        <c:crosses val="autoZero"/>
        <c:auto val="1"/>
        <c:lblAlgn val="ctr"/>
        <c:lblOffset val="100"/>
      </c:catAx>
      <c:valAx>
        <c:axId val="54312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4310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90419947506568"/>
          <c:y val="0"/>
          <c:w val="0.1019472878390201"/>
          <c:h val="0.10504127950888675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List1!$B$45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888767376300161E-2"/>
                  <c:y val="-1.1224130643577976E-2"/>
                </c:manualLayout>
              </c:layout>
              <c:showVal val="1"/>
            </c:dLbl>
            <c:dLbl>
              <c:idx val="1"/>
              <c:layout>
                <c:manualLayout>
                  <c:x val="1.6975308641975329E-2"/>
                  <c:y val="-4.209048991341738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List1!$C$44:$D$44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List1!$C$45:$D$45</c:f>
              <c:numCache>
                <c:formatCode>0%</c:formatCode>
                <c:ptCount val="2"/>
                <c:pt idx="0">
                  <c:v>0.66197183098591617</c:v>
                </c:pt>
                <c:pt idx="1">
                  <c:v>0.33802816901408533</c:v>
                </c:pt>
              </c:numCache>
            </c:numRef>
          </c:val>
        </c:ser>
        <c:ser>
          <c:idx val="1"/>
          <c:order val="1"/>
          <c:tx>
            <c:strRef>
              <c:f>List1!$B$46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1604938271604982E-2"/>
                  <c:y val="-1.6836195965366941E-2"/>
                </c:manualLayout>
              </c:layout>
              <c:showVal val="1"/>
            </c:dLbl>
            <c:dLbl>
              <c:idx val="1"/>
              <c:layout>
                <c:manualLayout>
                  <c:x val="1.6975308641975329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List1!$C$44:$D$44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List1!$C$46:$D$46</c:f>
              <c:numCache>
                <c:formatCode>0%</c:formatCode>
                <c:ptCount val="2"/>
                <c:pt idx="0">
                  <c:v>0.89037433155080214</c:v>
                </c:pt>
                <c:pt idx="1">
                  <c:v>0.10962566844919799</c:v>
                </c:pt>
              </c:numCache>
            </c:numRef>
          </c:val>
        </c:ser>
        <c:shape val="cone"/>
        <c:axId val="54475008"/>
        <c:axId val="54493184"/>
        <c:axId val="0"/>
      </c:bar3DChart>
      <c:catAx>
        <c:axId val="54475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493184"/>
        <c:crosses val="autoZero"/>
        <c:auto val="1"/>
        <c:lblAlgn val="ctr"/>
        <c:lblOffset val="100"/>
      </c:catAx>
      <c:valAx>
        <c:axId val="5449318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4475008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List1!$E$45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234567901234569E-2"/>
                  <c:y val="-3.0866359269839376E-2"/>
                </c:manualLayout>
              </c:layout>
              <c:showVal val="1"/>
            </c:dLbl>
            <c:dLbl>
              <c:idx val="1"/>
              <c:layout>
                <c:manualLayout>
                  <c:x val="1.8518518518518535E-2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List1!$F$44:$G$44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List1!$F$45:$G$45</c:f>
              <c:numCache>
                <c:formatCode>0%</c:formatCode>
                <c:ptCount val="2"/>
                <c:pt idx="0">
                  <c:v>0.79342723004694837</c:v>
                </c:pt>
                <c:pt idx="1">
                  <c:v>0.20657276995305149</c:v>
                </c:pt>
              </c:numCache>
            </c:numRef>
          </c:val>
        </c:ser>
        <c:ser>
          <c:idx val="1"/>
          <c:order val="1"/>
          <c:tx>
            <c:strRef>
              <c:f>List1!$E$46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234567901234569E-2"/>
                  <c:y val="-2.8060326608944881E-2"/>
                </c:manualLayout>
              </c:layout>
              <c:showVal val="1"/>
            </c:dLbl>
            <c:dLbl>
              <c:idx val="1"/>
              <c:layout>
                <c:manualLayout>
                  <c:x val="1.8518518518518535E-2"/>
                  <c:y val="-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List1!$F$44:$G$44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List1!$F$46:$G$46</c:f>
              <c:numCache>
                <c:formatCode>0%</c:formatCode>
                <c:ptCount val="2"/>
                <c:pt idx="0">
                  <c:v>0.8582887700534767</c:v>
                </c:pt>
                <c:pt idx="1">
                  <c:v>0.14171122994652421</c:v>
                </c:pt>
              </c:numCache>
            </c:numRef>
          </c:val>
        </c:ser>
        <c:shape val="cone"/>
        <c:axId val="54412800"/>
        <c:axId val="54414336"/>
        <c:axId val="0"/>
      </c:bar3DChart>
      <c:catAx>
        <c:axId val="54412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414336"/>
        <c:crosses val="autoZero"/>
        <c:auto val="1"/>
        <c:lblAlgn val="ctr"/>
        <c:lblOffset val="100"/>
      </c:catAx>
      <c:valAx>
        <c:axId val="5441433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441280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6.9837926509186452E-2"/>
          <c:y val="1.582400116652086E-2"/>
          <c:w val="0.92960367454068304"/>
          <c:h val="0.77995975503062165"/>
        </c:manualLayout>
      </c:layout>
      <c:bar3DChart>
        <c:barDir val="col"/>
        <c:grouping val="clustered"/>
        <c:ser>
          <c:idx val="0"/>
          <c:order val="0"/>
          <c:tx>
            <c:strRef>
              <c:f>List1!$H$42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2"/>
              <c:layout>
                <c:manualLayout>
                  <c:x val="-2.2222222222222251E-2"/>
                  <c:y val="7.4074074074074034E-3"/>
                </c:manualLayout>
              </c:layout>
              <c:showVal val="1"/>
            </c:dLbl>
            <c:dLbl>
              <c:idx val="4"/>
              <c:layout>
                <c:manualLayout>
                  <c:x val="-1.5277777777777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List1!$I$42:$T$42</c:f>
              <c:numCache>
                <c:formatCode>0%</c:formatCode>
                <c:ptCount val="12"/>
                <c:pt idx="0">
                  <c:v>0.94835680751173712</c:v>
                </c:pt>
                <c:pt idx="1">
                  <c:v>5.1643192488262817E-2</c:v>
                </c:pt>
                <c:pt idx="2">
                  <c:v>0.8967136150234748</c:v>
                </c:pt>
                <c:pt idx="3">
                  <c:v>0.10328638497652597</c:v>
                </c:pt>
                <c:pt idx="4">
                  <c:v>0.88732394366197187</c:v>
                </c:pt>
                <c:pt idx="5">
                  <c:v>9.8591549295774808E-2</c:v>
                </c:pt>
                <c:pt idx="6">
                  <c:v>0.8967136150234748</c:v>
                </c:pt>
                <c:pt idx="7">
                  <c:v>0.10328638497652597</c:v>
                </c:pt>
                <c:pt idx="8">
                  <c:v>0.90140845070422537</c:v>
                </c:pt>
                <c:pt idx="9">
                  <c:v>9.8591549295774808E-2</c:v>
                </c:pt>
                <c:pt idx="10">
                  <c:v>0.79812206572769895</c:v>
                </c:pt>
                <c:pt idx="11">
                  <c:v>0.20187793427230061</c:v>
                </c:pt>
              </c:numCache>
            </c:numRef>
          </c:val>
        </c:ser>
        <c:ser>
          <c:idx val="1"/>
          <c:order val="1"/>
          <c:tx>
            <c:strRef>
              <c:f>List1!$H$43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000000000000001E-2"/>
                  <c:y val="7.4074074074074094E-3"/>
                </c:manualLayout>
              </c:layout>
              <c:showVal val="1"/>
            </c:dLbl>
            <c:dLbl>
              <c:idx val="1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3888888888888913E-3"/>
                  <c:y val="-2.2222222222222247E-2"/>
                </c:manualLayout>
              </c:layout>
              <c:showVal val="1"/>
            </c:dLbl>
            <c:dLbl>
              <c:idx val="4"/>
              <c:layout>
                <c:manualLayout>
                  <c:x val="1.6666666666666684E-2"/>
                  <c:y val="9.2592592592592778E-3"/>
                </c:manualLayout>
              </c:layout>
              <c:showVal val="1"/>
            </c:dLbl>
            <c:dLbl>
              <c:idx val="5"/>
              <c:layout>
                <c:manualLayout>
                  <c:x val="4.1666666666666683E-3"/>
                  <c:y val="-1.6666666666666684E-2"/>
                </c:manualLayout>
              </c:layout>
              <c:showVal val="1"/>
            </c:dLbl>
            <c:dLbl>
              <c:idx val="6"/>
              <c:layout>
                <c:manualLayout>
                  <c:x val="1.5277777777777781E-2"/>
                  <c:y val="-3.7037037037037077E-3"/>
                </c:manualLayout>
              </c:layout>
              <c:showVal val="1"/>
            </c:dLbl>
            <c:dLbl>
              <c:idx val="8"/>
              <c:layout>
                <c:manualLayout>
                  <c:x val="1.3888888888888907E-2"/>
                  <c:y val="-3.7037037037037077E-3"/>
                </c:manualLayout>
              </c:layout>
              <c:showVal val="1"/>
            </c:dLbl>
            <c:dLbl>
              <c:idx val="10"/>
              <c:layout>
                <c:manualLayout>
                  <c:x val="1.3888888888888907E-2"/>
                  <c:y val="-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List1!$I$43:$T$43</c:f>
              <c:numCache>
                <c:formatCode>0%</c:formatCode>
                <c:ptCount val="12"/>
                <c:pt idx="0">
                  <c:v>0.93850267379679142</c:v>
                </c:pt>
                <c:pt idx="1">
                  <c:v>5.6149732620320858E-2</c:v>
                </c:pt>
                <c:pt idx="2">
                  <c:v>0.87967914438502726</c:v>
                </c:pt>
                <c:pt idx="3">
                  <c:v>0.12032085561497319</c:v>
                </c:pt>
                <c:pt idx="4">
                  <c:v>0.8716577540106959</c:v>
                </c:pt>
                <c:pt idx="5">
                  <c:v>0.12834224598930491</c:v>
                </c:pt>
                <c:pt idx="6">
                  <c:v>0.70053475935828879</c:v>
                </c:pt>
                <c:pt idx="7">
                  <c:v>0.29946524064171121</c:v>
                </c:pt>
                <c:pt idx="8">
                  <c:v>0.85294117647058987</c:v>
                </c:pt>
                <c:pt idx="9">
                  <c:v>0.14705882352941191</c:v>
                </c:pt>
                <c:pt idx="10">
                  <c:v>0.75133689839572193</c:v>
                </c:pt>
                <c:pt idx="11">
                  <c:v>0.24866310160427821</c:v>
                </c:pt>
              </c:numCache>
            </c:numRef>
          </c:val>
        </c:ser>
        <c:shape val="cone"/>
        <c:axId val="54537600"/>
        <c:axId val="54547584"/>
        <c:axId val="0"/>
      </c:bar3DChart>
      <c:catAx>
        <c:axId val="5453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547584"/>
        <c:crosses val="autoZero"/>
        <c:auto val="1"/>
        <c:lblAlgn val="ctr"/>
        <c:lblOffset val="100"/>
      </c:catAx>
      <c:valAx>
        <c:axId val="5454758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453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66382327209104"/>
          <c:y val="1.2321376494604803E-3"/>
          <c:w val="0.10194728783902006"/>
          <c:h val="9.383202099737542E-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935039370078737E-2"/>
          <c:y val="3.4342524692698224E-2"/>
          <c:w val="0.94350656167979008"/>
          <c:h val="0.77995972294542526"/>
        </c:manualLayout>
      </c:layout>
      <c:bar3DChart>
        <c:barDir val="col"/>
        <c:grouping val="clustered"/>
        <c:ser>
          <c:idx val="0"/>
          <c:order val="0"/>
          <c:tx>
            <c:strRef>
              <c:f>List1!$O$29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List1!$P$29:$AA$29</c:f>
              <c:numCache>
                <c:formatCode>General</c:formatCode>
                <c:ptCount val="12"/>
                <c:pt idx="0">
                  <c:v>202</c:v>
                </c:pt>
                <c:pt idx="1">
                  <c:v>11</c:v>
                </c:pt>
                <c:pt idx="2">
                  <c:v>191</c:v>
                </c:pt>
                <c:pt idx="3">
                  <c:v>22</c:v>
                </c:pt>
                <c:pt idx="4">
                  <c:v>189</c:v>
                </c:pt>
                <c:pt idx="5">
                  <c:v>24</c:v>
                </c:pt>
                <c:pt idx="6">
                  <c:v>191</c:v>
                </c:pt>
                <c:pt idx="7">
                  <c:v>22</c:v>
                </c:pt>
                <c:pt idx="8">
                  <c:v>192</c:v>
                </c:pt>
                <c:pt idx="9">
                  <c:v>21</c:v>
                </c:pt>
                <c:pt idx="10">
                  <c:v>170</c:v>
                </c:pt>
                <c:pt idx="11">
                  <c:v>43</c:v>
                </c:pt>
              </c:numCache>
            </c:numRef>
          </c:val>
        </c:ser>
        <c:ser>
          <c:idx val="1"/>
          <c:order val="1"/>
          <c:tx>
            <c:strRef>
              <c:f>List1!$O$30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multiLvlStrRef>
              <c:f>List1!$I$40:$T$41</c:f>
              <c:multiLvlStrCache>
                <c:ptCount val="12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  <c:pt idx="10">
                    <c:v>yes</c:v>
                  </c:pt>
                  <c:pt idx="11">
                    <c:v>no</c:v>
                  </c:pt>
                </c:lvl>
                <c:lvl>
                  <c:pt idx="0">
                    <c:v>cycling paths</c:v>
                  </c:pt>
                  <c:pt idx="2">
                    <c:v>bike sharing services</c:v>
                  </c:pt>
                  <c:pt idx="4">
                    <c:v>bike racks</c:v>
                  </c:pt>
                  <c:pt idx="6">
                    <c:v>refreshing points</c:v>
                  </c:pt>
                  <c:pt idx="8">
                    <c:v>repairing points</c:v>
                  </c:pt>
                  <c:pt idx="10">
                    <c:v>printed maps</c:v>
                  </c:pt>
                </c:lvl>
              </c:multiLvlStrCache>
            </c:multiLvlStrRef>
          </c:cat>
          <c:val>
            <c:numRef>
              <c:f>List1!$P$30:$AA$30</c:f>
              <c:numCache>
                <c:formatCode>General</c:formatCode>
                <c:ptCount val="12"/>
                <c:pt idx="0">
                  <c:v>351</c:v>
                </c:pt>
                <c:pt idx="1">
                  <c:v>23</c:v>
                </c:pt>
                <c:pt idx="2">
                  <c:v>329</c:v>
                </c:pt>
                <c:pt idx="3">
                  <c:v>45</c:v>
                </c:pt>
                <c:pt idx="4">
                  <c:v>326</c:v>
                </c:pt>
                <c:pt idx="5">
                  <c:v>48</c:v>
                </c:pt>
                <c:pt idx="6">
                  <c:v>262</c:v>
                </c:pt>
                <c:pt idx="7">
                  <c:v>112</c:v>
                </c:pt>
                <c:pt idx="8">
                  <c:v>319</c:v>
                </c:pt>
                <c:pt idx="9">
                  <c:v>55</c:v>
                </c:pt>
                <c:pt idx="10">
                  <c:v>281</c:v>
                </c:pt>
                <c:pt idx="11">
                  <c:v>93</c:v>
                </c:pt>
              </c:numCache>
            </c:numRef>
          </c:val>
        </c:ser>
        <c:shape val="cone"/>
        <c:axId val="54623232"/>
        <c:axId val="54633216"/>
        <c:axId val="0"/>
      </c:bar3DChart>
      <c:catAx>
        <c:axId val="54623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4633216"/>
        <c:crosses val="autoZero"/>
        <c:auto val="1"/>
        <c:lblAlgn val="ctr"/>
        <c:lblOffset val="100"/>
      </c:catAx>
      <c:valAx>
        <c:axId val="54633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462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21937882764598"/>
          <c:y val="4.1972738695354068E-2"/>
          <c:w val="0.10194728783902006"/>
          <c:h val="9.3832034679503448E-2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22682726310235E-2"/>
                  <c:y val="-2.5038948379940635E-3"/>
                </c:manualLayout>
              </c:layout>
              <c:showVal val="1"/>
            </c:dLbl>
            <c:dLbl>
              <c:idx val="1"/>
              <c:layout>
                <c:manualLayout>
                  <c:x val="1.9135802469135803E-2"/>
                  <c:y val="-2.806032660894439E-3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strRef>
              <c:f>List8!$E$7:$E$9</c:f>
              <c:strCache>
                <c:ptCount val="3"/>
                <c:pt idx="0">
                  <c:v>Laziness</c:v>
                </c:pt>
                <c:pt idx="1">
                  <c:v>Some of them</c:v>
                </c:pt>
                <c:pt idx="2">
                  <c:v>All of them</c:v>
                </c:pt>
              </c:strCache>
            </c:strRef>
          </c:cat>
          <c:val>
            <c:numRef>
              <c:f>List8!$F$7:$F$9</c:f>
              <c:numCache>
                <c:formatCode>General</c:formatCode>
                <c:ptCount val="3"/>
                <c:pt idx="0">
                  <c:v>36</c:v>
                </c:pt>
                <c:pt idx="1">
                  <c:v>508</c:v>
                </c:pt>
                <c:pt idx="2">
                  <c:v>43</c:v>
                </c:pt>
              </c:numCache>
            </c:numRef>
          </c:val>
        </c:ser>
        <c:shape val="cylinder"/>
        <c:axId val="89916928"/>
        <c:axId val="89918464"/>
        <c:axId val="0"/>
      </c:bar3DChart>
      <c:catAx>
        <c:axId val="8991692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89918464"/>
        <c:crosses val="autoZero"/>
        <c:auto val="1"/>
        <c:lblAlgn val="ctr"/>
        <c:lblOffset val="100"/>
      </c:catAx>
      <c:valAx>
        <c:axId val="8991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8991692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3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0166557305336928E-2"/>
                  <c:y val="6.1151210265383477E-2"/>
                </c:manualLayout>
              </c:layout>
              <c:showVal val="1"/>
            </c:dLbl>
            <c:dLbl>
              <c:idx val="1"/>
              <c:layout>
                <c:manualLayout>
                  <c:x val="3.5411854768154012E-2"/>
                  <c:y val="-3.5602945465150283E-2"/>
                </c:manualLayout>
              </c:layout>
              <c:showVal val="1"/>
            </c:dLbl>
            <c:delete val="1"/>
          </c:dLbls>
          <c:cat>
            <c:strRef>
              <c:f>List1!$C$3:$D$3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List1!$C$13:$D$13</c:f>
              <c:numCache>
                <c:formatCode>0%</c:formatCode>
                <c:ptCount val="2"/>
                <c:pt idx="0">
                  <c:v>0.71061643835616461</c:v>
                </c:pt>
                <c:pt idx="1">
                  <c:v>0.28938356164383627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List1!$B$3</c:f>
              <c:strCache>
                <c:ptCount val="1"/>
              </c:strCache>
            </c:strRef>
          </c:tx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List1!$B$4:$B$11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List1!$C$4:$C$11</c:f>
              <c:numCache>
                <c:formatCode>General</c:formatCode>
                <c:ptCount val="8"/>
                <c:pt idx="0">
                  <c:v>67</c:v>
                </c:pt>
                <c:pt idx="1">
                  <c:v>41</c:v>
                </c:pt>
                <c:pt idx="2">
                  <c:v>58</c:v>
                </c:pt>
                <c:pt idx="3">
                  <c:v>68</c:v>
                </c:pt>
                <c:pt idx="4">
                  <c:v>55</c:v>
                </c:pt>
                <c:pt idx="5">
                  <c:v>64</c:v>
                </c:pt>
                <c:pt idx="6">
                  <c:v>33</c:v>
                </c:pt>
                <c:pt idx="7">
                  <c:v>29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5585519956957933E-3"/>
                  <c:y val="-2.5180876016900958E-3"/>
                </c:manualLayout>
              </c:layout>
              <c:showVal val="1"/>
            </c:dLbl>
            <c:dLbl>
              <c:idx val="1"/>
              <c:layout>
                <c:manualLayout>
                  <c:x val="1.5117103991391578E-3"/>
                  <c:y val="-1.762661321183066E-2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-1.1111111111111053E-2"/>
                </c:manualLayout>
              </c:layout>
              <c:showVal val="1"/>
            </c:dLbl>
            <c:dLbl>
              <c:idx val="3"/>
              <c:layout>
                <c:manualLayout>
                  <c:x val="2.7777777777777861E-3"/>
                  <c:y val="-3.7037037037037086E-3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6.7900450176106895E-17"/>
                </c:manualLayout>
              </c:layout>
              <c:showVal val="1"/>
            </c:dLbl>
            <c:dLbl>
              <c:idx val="5"/>
              <c:layout>
                <c:manualLayout>
                  <c:x val="5.555555555555555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List1!$A$4:$A$11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List1!$D$4:$D$11</c:f>
              <c:numCache>
                <c:formatCode>General</c:formatCode>
                <c:ptCount val="8"/>
                <c:pt idx="0">
                  <c:v>13</c:v>
                </c:pt>
                <c:pt idx="1">
                  <c:v>39</c:v>
                </c:pt>
                <c:pt idx="2">
                  <c:v>22</c:v>
                </c:pt>
                <c:pt idx="3">
                  <c:v>12</c:v>
                </c:pt>
                <c:pt idx="4">
                  <c:v>22</c:v>
                </c:pt>
                <c:pt idx="5">
                  <c:v>16</c:v>
                </c:pt>
                <c:pt idx="6">
                  <c:v>42</c:v>
                </c:pt>
                <c:pt idx="7">
                  <c:v>3</c:v>
                </c:pt>
              </c:numCache>
            </c:numRef>
          </c:val>
        </c:ser>
        <c:shape val="cylinder"/>
        <c:axId val="90028672"/>
        <c:axId val="90038656"/>
        <c:axId val="0"/>
      </c:bar3DChart>
      <c:catAx>
        <c:axId val="9002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90038656"/>
        <c:crosses val="autoZero"/>
        <c:auto val="1"/>
        <c:lblAlgn val="ctr"/>
        <c:lblOffset val="100"/>
      </c:catAx>
      <c:valAx>
        <c:axId val="900386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90028672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4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742018134396461E-3"/>
                  <c:y val="-2.4880301271792912E-2"/>
                </c:manualLayout>
              </c:layout>
              <c:showVal val="1"/>
            </c:dLbl>
            <c:dLbl>
              <c:idx val="1"/>
              <c:layout>
                <c:manualLayout>
                  <c:x val="5.1926829780709775E-2"/>
                  <c:y val="1.9147689283307887E-2"/>
                </c:manualLayout>
              </c:layout>
              <c:showVal val="1"/>
            </c:dLbl>
            <c:dLbl>
              <c:idx val="2"/>
              <c:layout>
                <c:manualLayout>
                  <c:x val="3.8847365092644283E-2"/>
                  <c:y val="-3.485524933154834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  <c:showLeaderLines val="1"/>
          </c:dLbls>
          <c:cat>
            <c:strRef>
              <c:f>List1!$E$3:$G$3</c:f>
              <c:strCache>
                <c:ptCount val="3"/>
                <c:pt idx="0">
                  <c:v>Often </c:v>
                </c:pt>
                <c:pt idx="1">
                  <c:v>Sometimes</c:v>
                </c:pt>
                <c:pt idx="2">
                  <c:v>Rarely</c:v>
                </c:pt>
              </c:strCache>
            </c:strRef>
          </c:cat>
          <c:val>
            <c:numRef>
              <c:f>List1!$E$13:$G$13</c:f>
              <c:numCache>
                <c:formatCode>0%</c:formatCode>
                <c:ptCount val="3"/>
                <c:pt idx="0">
                  <c:v>0.20719178082191791</c:v>
                </c:pt>
                <c:pt idx="1">
                  <c:v>0.35958904109589085</c:v>
                </c:pt>
                <c:pt idx="2">
                  <c:v>0.16095890410958905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>
        <c:manualLayout>
          <c:layoutTarget val="inner"/>
          <c:xMode val="edge"/>
          <c:yMode val="edge"/>
          <c:x val="5.3025371828521503E-2"/>
          <c:y val="2.5083260425780157E-2"/>
          <c:w val="0.94690234033245846"/>
          <c:h val="0.85472528433945816"/>
        </c:manualLayout>
      </c:layout>
      <c:bar3DChart>
        <c:barDir val="col"/>
        <c:grouping val="clustered"/>
        <c:ser>
          <c:idx val="0"/>
          <c:order val="0"/>
          <c:tx>
            <c:strRef>
              <c:f>List7!$B$2</c:f>
              <c:strCache>
                <c:ptCount val="1"/>
                <c:pt idx="0">
                  <c:v>Often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List7!$B$3:$B$10</c:f>
              <c:numCache>
                <c:formatCode>General</c:formatCode>
                <c:ptCount val="8"/>
                <c:pt idx="0">
                  <c:v>30</c:v>
                </c:pt>
                <c:pt idx="1">
                  <c:v>7</c:v>
                </c:pt>
                <c:pt idx="2">
                  <c:v>10</c:v>
                </c:pt>
                <c:pt idx="3">
                  <c:v>26</c:v>
                </c:pt>
                <c:pt idx="4">
                  <c:v>10</c:v>
                </c:pt>
                <c:pt idx="5">
                  <c:v>19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List7!$C$2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1111111111111124E-2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List7!$C$3:$C$10</c:f>
              <c:numCache>
                <c:formatCode>General</c:formatCode>
                <c:ptCount val="8"/>
                <c:pt idx="0">
                  <c:v>25</c:v>
                </c:pt>
                <c:pt idx="1">
                  <c:v>28</c:v>
                </c:pt>
                <c:pt idx="2">
                  <c:v>24</c:v>
                </c:pt>
                <c:pt idx="3">
                  <c:v>31</c:v>
                </c:pt>
                <c:pt idx="4">
                  <c:v>40</c:v>
                </c:pt>
                <c:pt idx="5">
                  <c:v>32</c:v>
                </c:pt>
                <c:pt idx="6">
                  <c:v>18</c:v>
                </c:pt>
                <c:pt idx="7">
                  <c:v>12</c:v>
                </c:pt>
              </c:numCache>
            </c:numRef>
          </c:val>
        </c:ser>
        <c:ser>
          <c:idx val="2"/>
          <c:order val="2"/>
          <c:tx>
            <c:strRef>
              <c:f>List7!$D$2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277777777777781E-2"/>
                  <c:y val="-1.8518518518518541E-3"/>
                </c:manualLayout>
              </c:layout>
              <c:showVal val="1"/>
            </c:dLbl>
            <c:dLbl>
              <c:idx val="1"/>
              <c:layout>
                <c:manualLayout>
                  <c:x val="1.1111111111111124E-2"/>
                  <c:y val="-3.7037037037037077E-3"/>
                </c:manualLayout>
              </c:layout>
              <c:showVal val="1"/>
            </c:dLbl>
            <c:dLbl>
              <c:idx val="2"/>
              <c:layout>
                <c:manualLayout>
                  <c:x val="6.944444444444451E-3"/>
                  <c:y val="-3.7037037037037077E-3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-1.8518518518519222E-3"/>
                </c:manualLayout>
              </c:layout>
              <c:showVal val="1"/>
            </c:dLbl>
            <c:dLbl>
              <c:idx val="4"/>
              <c:layout>
                <c:manualLayout>
                  <c:x val="1.2500000000000001E-2"/>
                  <c:y val="-1.8518518518518541E-3"/>
                </c:manualLayout>
              </c:layout>
              <c:showVal val="1"/>
            </c:dLbl>
            <c:dLbl>
              <c:idx val="5"/>
              <c:layout>
                <c:manualLayout>
                  <c:x val="8.3333333333333367E-3"/>
                  <c:y val="-1.851851851851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Val val="1"/>
          </c:dLbls>
          <c:cat>
            <c:strRef>
              <c:f>List7!$A$3:$A$10</c:f>
              <c:strCache>
                <c:ptCount val="8"/>
                <c:pt idx="0">
                  <c:v>Croatia</c:v>
                </c:pt>
                <c:pt idx="1">
                  <c:v>Italy</c:v>
                </c:pt>
                <c:pt idx="2">
                  <c:v>Romania</c:v>
                </c:pt>
                <c:pt idx="3">
                  <c:v>Czech Republic</c:v>
                </c:pt>
                <c:pt idx="4">
                  <c:v>Slovenia</c:v>
                </c:pt>
                <c:pt idx="5">
                  <c:v>Latvia</c:v>
                </c:pt>
                <c:pt idx="6">
                  <c:v>Germany</c:v>
                </c:pt>
                <c:pt idx="7">
                  <c:v>Poland</c:v>
                </c:pt>
              </c:strCache>
            </c:strRef>
          </c:cat>
          <c:val>
            <c:numRef>
              <c:f>List7!$D$3:$D$10</c:f>
              <c:numCache>
                <c:formatCode>General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23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hape val="cylinder"/>
        <c:axId val="90291200"/>
        <c:axId val="90297088"/>
        <c:axId val="0"/>
      </c:bar3DChart>
      <c:catAx>
        <c:axId val="90291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90297088"/>
        <c:crosses val="autoZero"/>
        <c:auto val="1"/>
        <c:lblAlgn val="ctr"/>
        <c:lblOffset val="100"/>
      </c:catAx>
      <c:valAx>
        <c:axId val="902970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9029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59437882764656"/>
          <c:y val="4.0737095363079623E-2"/>
          <c:w val="0.13340562117235349"/>
          <c:h val="0.14074803149606335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floor>
      <c:spPr>
        <a:solidFill>
          <a:srgbClr val="FFC000"/>
        </a:solidFill>
      </c:spPr>
    </c:floor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00B05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multiLvlStrRef>
              <c:f>List1!$H$2:$S$3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List1!$H$13:$S$13</c:f>
              <c:numCache>
                <c:formatCode>0%</c:formatCode>
                <c:ptCount val="12"/>
                <c:pt idx="0">
                  <c:v>0.85445205479452069</c:v>
                </c:pt>
                <c:pt idx="1">
                  <c:v>0.12671232876712352</c:v>
                </c:pt>
                <c:pt idx="2">
                  <c:v>2.3972602739726036E-2</c:v>
                </c:pt>
                <c:pt idx="3">
                  <c:v>0.64897260273972679</c:v>
                </c:pt>
                <c:pt idx="4">
                  <c:v>0.28938356164383627</c:v>
                </c:pt>
                <c:pt idx="5">
                  <c:v>6.6780821917808347E-2</c:v>
                </c:pt>
                <c:pt idx="6">
                  <c:v>0.44863013698630105</c:v>
                </c:pt>
                <c:pt idx="7">
                  <c:v>0.41780821917808264</c:v>
                </c:pt>
                <c:pt idx="8">
                  <c:v>0.13869863013698641</c:v>
                </c:pt>
                <c:pt idx="9">
                  <c:v>0.35958904109589085</c:v>
                </c:pt>
                <c:pt idx="10">
                  <c:v>0.50856164383561575</c:v>
                </c:pt>
                <c:pt idx="11">
                  <c:v>0.13698630136986323</c:v>
                </c:pt>
              </c:numCache>
            </c:numRef>
          </c:val>
        </c:ser>
        <c:shape val="cylinder"/>
        <c:axId val="53447680"/>
        <c:axId val="53449472"/>
        <c:axId val="0"/>
      </c:bar3DChart>
      <c:catAx>
        <c:axId val="53447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53449472"/>
        <c:crosses val="autoZero"/>
        <c:auto val="1"/>
        <c:lblAlgn val="ctr"/>
        <c:lblOffset val="100"/>
      </c:catAx>
      <c:valAx>
        <c:axId val="5344947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5344768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>
        <c:manualLayout>
          <c:layoutTarget val="inner"/>
          <c:xMode val="edge"/>
          <c:yMode val="edge"/>
          <c:x val="4.6080927384076993E-2"/>
          <c:y val="3.4342524692698224E-2"/>
          <c:w val="0.93099956255468153"/>
          <c:h val="0.74379305100511184"/>
        </c:manualLayout>
      </c:layout>
      <c:bar3DChart>
        <c:barDir val="col"/>
        <c:grouping val="clustered"/>
        <c:ser>
          <c:idx val="0"/>
          <c:order val="0"/>
          <c:tx>
            <c:strRef>
              <c:f>List9!$B$4</c:f>
              <c:strCache>
                <c:ptCount val="1"/>
                <c:pt idx="0">
                  <c:v>Croatia</c:v>
                </c:pt>
              </c:strCache>
            </c:strRef>
          </c:tx>
          <c:spPr>
            <a:solidFill>
              <a:srgbClr val="FF0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List9!$C$4:$N$4</c:f>
              <c:numCache>
                <c:formatCode>General</c:formatCode>
                <c:ptCount val="12"/>
                <c:pt idx="0">
                  <c:v>73</c:v>
                </c:pt>
                <c:pt idx="1">
                  <c:v>7</c:v>
                </c:pt>
                <c:pt idx="2">
                  <c:v>0</c:v>
                </c:pt>
                <c:pt idx="3">
                  <c:v>62</c:v>
                </c:pt>
                <c:pt idx="4">
                  <c:v>17</c:v>
                </c:pt>
                <c:pt idx="5">
                  <c:v>1</c:v>
                </c:pt>
                <c:pt idx="6">
                  <c:v>45</c:v>
                </c:pt>
                <c:pt idx="7">
                  <c:v>28</c:v>
                </c:pt>
                <c:pt idx="8">
                  <c:v>7</c:v>
                </c:pt>
                <c:pt idx="9">
                  <c:v>47</c:v>
                </c:pt>
                <c:pt idx="10">
                  <c:v>30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List9!$B$5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rgbClr val="FFFF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List9!$C$5:$N$5</c:f>
              <c:numCache>
                <c:formatCode>General</c:formatCode>
                <c:ptCount val="12"/>
                <c:pt idx="0">
                  <c:v>69</c:v>
                </c:pt>
                <c:pt idx="1">
                  <c:v>10</c:v>
                </c:pt>
                <c:pt idx="2">
                  <c:v>1</c:v>
                </c:pt>
                <c:pt idx="3">
                  <c:v>47</c:v>
                </c:pt>
                <c:pt idx="4">
                  <c:v>26</c:v>
                </c:pt>
                <c:pt idx="5">
                  <c:v>7</c:v>
                </c:pt>
                <c:pt idx="6">
                  <c:v>47</c:v>
                </c:pt>
                <c:pt idx="7">
                  <c:v>26</c:v>
                </c:pt>
                <c:pt idx="8">
                  <c:v>7</c:v>
                </c:pt>
                <c:pt idx="9">
                  <c:v>39</c:v>
                </c:pt>
                <c:pt idx="10">
                  <c:v>33</c:v>
                </c:pt>
                <c:pt idx="11">
                  <c:v>8</c:v>
                </c:pt>
              </c:numCache>
            </c:numRef>
          </c:val>
        </c:ser>
        <c:ser>
          <c:idx val="2"/>
          <c:order val="2"/>
          <c:tx>
            <c:strRef>
              <c:f>List9!$B$6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00B05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List9!$C$6:$N$6</c:f>
              <c:numCache>
                <c:formatCode>General</c:formatCode>
                <c:ptCount val="12"/>
                <c:pt idx="0">
                  <c:v>72</c:v>
                </c:pt>
                <c:pt idx="1">
                  <c:v>4</c:v>
                </c:pt>
                <c:pt idx="2">
                  <c:v>4</c:v>
                </c:pt>
                <c:pt idx="3">
                  <c:v>59</c:v>
                </c:pt>
                <c:pt idx="4">
                  <c:v>16</c:v>
                </c:pt>
                <c:pt idx="5">
                  <c:v>5</c:v>
                </c:pt>
                <c:pt idx="6">
                  <c:v>35</c:v>
                </c:pt>
                <c:pt idx="7">
                  <c:v>35</c:v>
                </c:pt>
                <c:pt idx="8">
                  <c:v>10</c:v>
                </c:pt>
                <c:pt idx="9">
                  <c:v>23</c:v>
                </c:pt>
                <c:pt idx="10">
                  <c:v>48</c:v>
                </c:pt>
                <c:pt idx="11">
                  <c:v>9</c:v>
                </c:pt>
              </c:numCache>
            </c:numRef>
          </c:val>
        </c:ser>
        <c:ser>
          <c:idx val="3"/>
          <c:order val="3"/>
          <c:tx>
            <c:strRef>
              <c:f>List9!$B$7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rgbClr val="FFC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List9!$C$7:$N$7</c:f>
              <c:numCache>
                <c:formatCode>General</c:formatCode>
                <c:ptCount val="12"/>
                <c:pt idx="0">
                  <c:v>69</c:v>
                </c:pt>
                <c:pt idx="1">
                  <c:v>10</c:v>
                </c:pt>
                <c:pt idx="2">
                  <c:v>1</c:v>
                </c:pt>
                <c:pt idx="3">
                  <c:v>32</c:v>
                </c:pt>
                <c:pt idx="4">
                  <c:v>38</c:v>
                </c:pt>
                <c:pt idx="5">
                  <c:v>10</c:v>
                </c:pt>
                <c:pt idx="6">
                  <c:v>32</c:v>
                </c:pt>
                <c:pt idx="7">
                  <c:v>38</c:v>
                </c:pt>
                <c:pt idx="8">
                  <c:v>10</c:v>
                </c:pt>
                <c:pt idx="9">
                  <c:v>22</c:v>
                </c:pt>
                <c:pt idx="10">
                  <c:v>42</c:v>
                </c:pt>
                <c:pt idx="11">
                  <c:v>16</c:v>
                </c:pt>
              </c:numCache>
            </c:numRef>
          </c:val>
        </c:ser>
        <c:ser>
          <c:idx val="4"/>
          <c:order val="4"/>
          <c:tx>
            <c:strRef>
              <c:f>List9!$B$8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List9!$C$8:$N$8</c:f>
              <c:numCache>
                <c:formatCode>General</c:formatCode>
                <c:ptCount val="12"/>
                <c:pt idx="0">
                  <c:v>58</c:v>
                </c:pt>
                <c:pt idx="1">
                  <c:v>20</c:v>
                </c:pt>
                <c:pt idx="2">
                  <c:v>2</c:v>
                </c:pt>
                <c:pt idx="3">
                  <c:v>53</c:v>
                </c:pt>
                <c:pt idx="4">
                  <c:v>21</c:v>
                </c:pt>
                <c:pt idx="5">
                  <c:v>6</c:v>
                </c:pt>
                <c:pt idx="6">
                  <c:v>32</c:v>
                </c:pt>
                <c:pt idx="7">
                  <c:v>39</c:v>
                </c:pt>
                <c:pt idx="8">
                  <c:v>9</c:v>
                </c:pt>
                <c:pt idx="9">
                  <c:v>27</c:v>
                </c:pt>
                <c:pt idx="10">
                  <c:v>44</c:v>
                </c:pt>
                <c:pt idx="11">
                  <c:v>9</c:v>
                </c:pt>
              </c:numCache>
            </c:numRef>
          </c:val>
        </c:ser>
        <c:ser>
          <c:idx val="5"/>
          <c:order val="5"/>
          <c:tx>
            <c:strRef>
              <c:f>List9!$B$9</c:f>
              <c:strCache>
                <c:ptCount val="1"/>
                <c:pt idx="0">
                  <c:v>Latvia</c:v>
                </c:pt>
              </c:strCache>
            </c:strRef>
          </c:tx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List9!$C$9:$N$9</c:f>
              <c:numCache>
                <c:formatCode>General</c:formatCode>
                <c:ptCount val="12"/>
                <c:pt idx="0">
                  <c:v>63</c:v>
                </c:pt>
                <c:pt idx="1">
                  <c:v>13</c:v>
                </c:pt>
                <c:pt idx="2">
                  <c:v>4</c:v>
                </c:pt>
                <c:pt idx="3">
                  <c:v>47</c:v>
                </c:pt>
                <c:pt idx="4">
                  <c:v>27</c:v>
                </c:pt>
                <c:pt idx="5">
                  <c:v>6</c:v>
                </c:pt>
                <c:pt idx="6">
                  <c:v>40</c:v>
                </c:pt>
                <c:pt idx="7">
                  <c:v>23</c:v>
                </c:pt>
                <c:pt idx="8">
                  <c:v>17</c:v>
                </c:pt>
                <c:pt idx="9">
                  <c:v>22</c:v>
                </c:pt>
                <c:pt idx="10">
                  <c:v>44</c:v>
                </c:pt>
                <c:pt idx="11">
                  <c:v>14</c:v>
                </c:pt>
              </c:numCache>
            </c:numRef>
          </c:val>
        </c:ser>
        <c:ser>
          <c:idx val="6"/>
          <c:order val="6"/>
          <c:tx>
            <c:strRef>
              <c:f>List9!$B$10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C0000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List9!$C$10:$N$10</c:f>
              <c:numCache>
                <c:formatCode>General</c:formatCode>
                <c:ptCount val="12"/>
                <c:pt idx="0">
                  <c:v>65</c:v>
                </c:pt>
                <c:pt idx="1">
                  <c:v>9</c:v>
                </c:pt>
                <c:pt idx="2">
                  <c:v>1</c:v>
                </c:pt>
                <c:pt idx="3">
                  <c:v>58</c:v>
                </c:pt>
                <c:pt idx="4">
                  <c:v>15</c:v>
                </c:pt>
                <c:pt idx="5">
                  <c:v>2</c:v>
                </c:pt>
                <c:pt idx="6">
                  <c:v>15</c:v>
                </c:pt>
                <c:pt idx="7">
                  <c:v>46</c:v>
                </c:pt>
                <c:pt idx="8">
                  <c:v>14</c:v>
                </c:pt>
                <c:pt idx="9">
                  <c:v>11</c:v>
                </c:pt>
                <c:pt idx="10">
                  <c:v>46</c:v>
                </c:pt>
                <c:pt idx="11">
                  <c:v>18</c:v>
                </c:pt>
              </c:numCache>
            </c:numRef>
          </c:val>
        </c:ser>
        <c:ser>
          <c:idx val="7"/>
          <c:order val="7"/>
          <c:tx>
            <c:strRef>
              <c:f>List9!$B$11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List9!$C$2:$N$3</c:f>
              <c:multiLvlStrCache>
                <c:ptCount val="12"/>
                <c:lvl>
                  <c:pt idx="0">
                    <c:v>A lot </c:v>
                  </c:pt>
                  <c:pt idx="1">
                    <c:v>Not very much</c:v>
                  </c:pt>
                  <c:pt idx="2">
                    <c:v>Not at all</c:v>
                  </c:pt>
                  <c:pt idx="3">
                    <c:v>A lot </c:v>
                  </c:pt>
                  <c:pt idx="4">
                    <c:v>Not very much</c:v>
                  </c:pt>
                  <c:pt idx="5">
                    <c:v>Not at all</c:v>
                  </c:pt>
                  <c:pt idx="6">
                    <c:v>A lot </c:v>
                  </c:pt>
                  <c:pt idx="7">
                    <c:v>Not very much</c:v>
                  </c:pt>
                  <c:pt idx="8">
                    <c:v>Not at all</c:v>
                  </c:pt>
                  <c:pt idx="9">
                    <c:v>A lot </c:v>
                  </c:pt>
                  <c:pt idx="10">
                    <c:v>Not very much</c:v>
                  </c:pt>
                  <c:pt idx="11">
                    <c:v>Not at all</c:v>
                  </c:pt>
                </c:lvl>
                <c:lvl>
                  <c:pt idx="0">
                    <c:v>The health</c:v>
                  </c:pt>
                  <c:pt idx="3">
                    <c:v>Environment</c:v>
                  </c:pt>
                  <c:pt idx="6">
                    <c:v>The economy</c:v>
                  </c:pt>
                  <c:pt idx="9">
                    <c:v>The social life</c:v>
                  </c:pt>
                </c:lvl>
              </c:multiLvlStrCache>
            </c:multiLvlStrRef>
          </c:cat>
          <c:val>
            <c:numRef>
              <c:f>List9!$C$11:$N$11</c:f>
              <c:numCache>
                <c:formatCode>General</c:formatCode>
                <c:ptCount val="12"/>
                <c:pt idx="0">
                  <c:v>30</c:v>
                </c:pt>
                <c:pt idx="1">
                  <c:v>1</c:v>
                </c:pt>
                <c:pt idx="2">
                  <c:v>1</c:v>
                </c:pt>
                <c:pt idx="3">
                  <c:v>21</c:v>
                </c:pt>
                <c:pt idx="4">
                  <c:v>9</c:v>
                </c:pt>
                <c:pt idx="5">
                  <c:v>2</c:v>
                </c:pt>
                <c:pt idx="6">
                  <c:v>16</c:v>
                </c:pt>
                <c:pt idx="7">
                  <c:v>9</c:v>
                </c:pt>
                <c:pt idx="8">
                  <c:v>7</c:v>
                </c:pt>
                <c:pt idx="9">
                  <c:v>19</c:v>
                </c:pt>
                <c:pt idx="10">
                  <c:v>10</c:v>
                </c:pt>
                <c:pt idx="11">
                  <c:v>3</c:v>
                </c:pt>
              </c:numCache>
            </c:numRef>
          </c:val>
        </c:ser>
        <c:shape val="cylinder"/>
        <c:axId val="90206976"/>
        <c:axId val="90208512"/>
        <c:axId val="0"/>
      </c:bar3DChart>
      <c:catAx>
        <c:axId val="9020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r-Latn-CS"/>
          </a:p>
        </c:txPr>
        <c:crossAx val="90208512"/>
        <c:crosses val="autoZero"/>
        <c:auto val="1"/>
        <c:lblAlgn val="ctr"/>
        <c:lblOffset val="100"/>
      </c:catAx>
      <c:valAx>
        <c:axId val="902085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r-Latn-CS"/>
          </a:p>
        </c:txPr>
        <c:crossAx val="9020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63604549431325"/>
          <c:y val="1.2247012576117229E-3"/>
          <c:w val="0.16736395450568678"/>
          <c:h val="0.30125405384281939"/>
        </c:manualLayout>
      </c:layout>
      <c:txPr>
        <a:bodyPr/>
        <a:lstStyle/>
        <a:p>
          <a:pPr>
            <a:defRPr sz="1600"/>
          </a:pPr>
          <a:endParaRPr lang="sr-Latn-C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0C16C-E203-4A58-9E1E-158717AB1886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A61E3-F4CE-4AC0-9646-E28BC5D67D6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Hi, </a:t>
            </a:r>
            <a:r>
              <a:rPr lang="hr-HR" dirty="0" err="1" smtClean="0"/>
              <a:t>we</a:t>
            </a:r>
            <a:r>
              <a:rPr lang="hr-HR" dirty="0" smtClean="0"/>
              <a:t> are </a:t>
            </a:r>
            <a:r>
              <a:rPr lang="hr-HR" dirty="0" err="1" smtClean="0"/>
              <a:t>Croatian</a:t>
            </a:r>
            <a:r>
              <a:rPr lang="hr-HR" baseline="0" dirty="0" smtClean="0"/>
              <a:t> team. I am Danijela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is Borna.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task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was</a:t>
            </a:r>
            <a:r>
              <a:rPr lang="hr-HR" baseline="0" dirty="0" smtClean="0"/>
              <a:t> to analize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present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results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area</a:t>
            </a:r>
            <a:r>
              <a:rPr lang="hr-HR" baseline="0" dirty="0" smtClean="0"/>
              <a:t>. 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believe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answering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during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two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months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haven</a:t>
            </a:r>
            <a:r>
              <a:rPr lang="hr-HR" baseline="0" dirty="0" smtClean="0"/>
              <a:t>`t </a:t>
            </a:r>
            <a:r>
              <a:rPr lang="hr-HR" baseline="0" dirty="0" err="1" smtClean="0"/>
              <a:t>been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strugle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. </a:t>
            </a:r>
            <a:r>
              <a:rPr lang="hr-HR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analised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here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results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analize </a:t>
            </a:r>
            <a:r>
              <a:rPr lang="hr-HR" dirty="0" err="1" smtClean="0"/>
              <a:t>previous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countries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Romania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rarely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Croatia,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often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ride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, but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say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interviewed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local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clubs</a:t>
            </a:r>
            <a:r>
              <a:rPr lang="hr-HR" baseline="0" dirty="0" smtClean="0"/>
              <a:t>’ </a:t>
            </a:r>
            <a:r>
              <a:rPr lang="hr-HR" baseline="0" dirty="0" err="1" smtClean="0"/>
              <a:t>members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peope</a:t>
            </a:r>
            <a:r>
              <a:rPr lang="hr-HR" dirty="0" smtClean="0"/>
              <a:t> (85%) </a:t>
            </a:r>
            <a:r>
              <a:rPr lang="hr-HR" dirty="0" err="1" smtClean="0"/>
              <a:t>think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cycling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important</a:t>
            </a:r>
            <a:r>
              <a:rPr lang="hr-HR" dirty="0" smtClean="0"/>
              <a:t> influence on health,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, </a:t>
            </a:r>
            <a:r>
              <a:rPr lang="hr-HR" dirty="0" err="1" smtClean="0"/>
              <a:t>cycling</a:t>
            </a:r>
            <a:r>
              <a:rPr lang="hr-HR" dirty="0" smtClean="0"/>
              <a:t> is </a:t>
            </a:r>
            <a:r>
              <a:rPr lang="hr-HR" dirty="0" err="1" smtClean="0"/>
              <a:t>beneficial</a:t>
            </a:r>
            <a:r>
              <a:rPr lang="hr-HR" dirty="0" smtClean="0"/>
              <a:t> for </a:t>
            </a:r>
            <a:r>
              <a:rPr lang="hr-HR" dirty="0" err="1" smtClean="0"/>
              <a:t>environment</a:t>
            </a:r>
            <a:r>
              <a:rPr lang="hr-HR" dirty="0" smtClean="0"/>
              <a:t>. </a:t>
            </a:r>
            <a:r>
              <a:rPr lang="hr-HR" dirty="0" err="1" smtClean="0"/>
              <a:t>Only</a:t>
            </a:r>
            <a:r>
              <a:rPr lang="hr-HR" baseline="0" dirty="0" smtClean="0"/>
              <a:t> 14%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</a:t>
            </a:r>
            <a:r>
              <a:rPr lang="hr-HR" baseline="0" dirty="0" smtClean="0"/>
              <a:t> no influence on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economy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social</a:t>
            </a:r>
            <a:r>
              <a:rPr lang="hr-HR" baseline="0" dirty="0" smtClean="0"/>
              <a:t> life.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graph</a:t>
            </a:r>
            <a:r>
              <a:rPr lang="hr-HR" dirty="0" smtClean="0"/>
              <a:t> is a </a:t>
            </a:r>
            <a:r>
              <a:rPr lang="hr-HR" dirty="0" err="1" smtClean="0"/>
              <a:t>little</a:t>
            </a:r>
            <a:r>
              <a:rPr lang="hr-HR" dirty="0" smtClean="0"/>
              <a:t> bit more </a:t>
            </a:r>
            <a:r>
              <a:rPr lang="hr-HR" dirty="0" err="1" smtClean="0"/>
              <a:t>complex</a:t>
            </a:r>
            <a:r>
              <a:rPr lang="hr-HR" dirty="0" smtClean="0"/>
              <a:t>,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take</a:t>
            </a:r>
            <a:r>
              <a:rPr lang="hr-HR" baseline="0" dirty="0" smtClean="0"/>
              <a:t> some time to </a:t>
            </a:r>
            <a:r>
              <a:rPr lang="hr-HR" baseline="0" dirty="0" err="1" smtClean="0"/>
              <a:t>study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it.I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just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suggest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atention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than</a:t>
            </a:r>
            <a:r>
              <a:rPr lang="hr-HR" baseline="0" dirty="0" smtClean="0"/>
              <a:t> 5%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</a:t>
            </a:r>
            <a:r>
              <a:rPr lang="hr-HR" baseline="0" dirty="0" smtClean="0"/>
              <a:t> no influence on health.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Here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think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significant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85%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paths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most </a:t>
            </a:r>
            <a:r>
              <a:rPr lang="hr-HR" baseline="0" dirty="0" err="1" smtClean="0"/>
              <a:t>important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followed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printed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maps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shows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which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extent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project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beneficial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communities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most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realize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shemes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needed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Czech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Following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eight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</a:t>
            </a:r>
            <a:r>
              <a:rPr lang="hr-HR" baseline="0" dirty="0" smtClean="0"/>
              <a:t> data for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. Croatia.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Italy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Germany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Latvia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.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it </a:t>
            </a:r>
            <a:r>
              <a:rPr lang="hr-HR" dirty="0" err="1" smtClean="0"/>
              <a:t>in</a:t>
            </a:r>
            <a:r>
              <a:rPr lang="hr-HR" dirty="0" smtClean="0"/>
              <a:t> 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Google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form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Poland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Romania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Slovenia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total </a:t>
            </a:r>
            <a:r>
              <a:rPr lang="hr-HR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participants</a:t>
            </a:r>
            <a:r>
              <a:rPr lang="hr-HR" baseline="0" dirty="0" smtClean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Just</a:t>
            </a:r>
            <a:r>
              <a:rPr lang="hr-HR" dirty="0" smtClean="0"/>
              <a:t> to </a:t>
            </a:r>
            <a:r>
              <a:rPr lang="hr-HR" dirty="0" err="1" smtClean="0"/>
              <a:t>remind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filled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questionarry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, </a:t>
            </a:r>
            <a:r>
              <a:rPr lang="hr-HR" dirty="0" err="1" smtClean="0"/>
              <a:t>almost</a:t>
            </a:r>
            <a:r>
              <a:rPr lang="hr-HR" dirty="0" smtClean="0"/>
              <a:t> 90% </a:t>
            </a:r>
            <a:r>
              <a:rPr lang="hr-HR" dirty="0" err="1" smtClean="0"/>
              <a:t>students</a:t>
            </a:r>
            <a:r>
              <a:rPr lang="hr-HR" dirty="0" smtClean="0"/>
              <a:t> use 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shows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final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happy</a:t>
            </a:r>
            <a:r>
              <a:rPr lang="hr-HR" baseline="0" dirty="0" smtClean="0"/>
              <a:t> to use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final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products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Significant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(</a:t>
            </a:r>
            <a:r>
              <a:rPr lang="hr-HR" dirty="0" err="1" smtClean="0"/>
              <a:t>around</a:t>
            </a:r>
            <a:r>
              <a:rPr lang="hr-HR" dirty="0" smtClean="0"/>
              <a:t> 80%) 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willing</a:t>
            </a:r>
            <a:r>
              <a:rPr lang="hr-HR" baseline="0" dirty="0" smtClean="0"/>
              <a:t> to change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situation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hopely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help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implementing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project.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percentages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show</a:t>
            </a:r>
            <a:r>
              <a:rPr lang="hr-HR" baseline="0" dirty="0" smtClean="0"/>
              <a:t> us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both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 </a:t>
            </a:r>
            <a:r>
              <a:rPr lang="hr-HR" baseline="0" dirty="0" err="1" smtClean="0"/>
              <a:t>lwe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mentoined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needed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above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mentoined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items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improved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one is </a:t>
            </a:r>
            <a:r>
              <a:rPr lang="hr-HR" dirty="0" err="1" smtClean="0"/>
              <a:t>the</a:t>
            </a:r>
            <a:r>
              <a:rPr lang="hr-HR" dirty="0" smtClean="0"/>
              <a:t> same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previous</a:t>
            </a:r>
            <a:r>
              <a:rPr lang="hr-HR" dirty="0" smtClean="0"/>
              <a:t> </a:t>
            </a:r>
            <a:r>
              <a:rPr lang="hr-HR" dirty="0" err="1" smtClean="0"/>
              <a:t>graph</a:t>
            </a:r>
            <a:r>
              <a:rPr lang="hr-HR" dirty="0" smtClean="0"/>
              <a:t>, but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exact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participants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Through</a:t>
            </a:r>
            <a:r>
              <a:rPr lang="hr-HR" dirty="0" smtClean="0"/>
              <a:t> nine </a:t>
            </a:r>
            <a:r>
              <a:rPr lang="hr-HR" dirty="0" err="1" smtClean="0"/>
              <a:t>questions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wanted</a:t>
            </a:r>
            <a:r>
              <a:rPr lang="hr-HR" dirty="0" smtClean="0"/>
              <a:t> to </a:t>
            </a:r>
            <a:r>
              <a:rPr lang="hr-HR" dirty="0" err="1" smtClean="0"/>
              <a:t>learn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habits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benefits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reasons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region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hasn</a:t>
            </a:r>
            <a:r>
              <a:rPr lang="hr-HR" baseline="0" dirty="0" smtClean="0"/>
              <a:t>`t stil </a:t>
            </a:r>
            <a:r>
              <a:rPr lang="hr-HR" baseline="0" dirty="0" err="1" smtClean="0"/>
              <a:t>been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developed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suggested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valuable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solutions</a:t>
            </a:r>
            <a:r>
              <a:rPr lang="hr-HR" baseline="0" dirty="0" smtClean="0"/>
              <a:t> how to </a:t>
            </a:r>
            <a:r>
              <a:rPr lang="hr-HR" baseline="0" dirty="0" err="1" smtClean="0"/>
              <a:t>resolve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existing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issues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</a:t>
            </a:r>
            <a:r>
              <a:rPr lang="hr-HR" baseline="0" dirty="0" smtClean="0"/>
              <a:t> on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slide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to </a:t>
            </a:r>
            <a:r>
              <a:rPr lang="hr-HR" dirty="0" err="1" smtClean="0"/>
              <a:t>interview</a:t>
            </a:r>
            <a:r>
              <a:rPr lang="hr-HR" baseline="0" dirty="0" smtClean="0"/>
              <a:t> 30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 + 50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country.Total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</a:t>
            </a:r>
            <a:r>
              <a:rPr lang="hr-HR" baseline="0" dirty="0" err="1" smtClean="0"/>
              <a:t>answered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questions</a:t>
            </a:r>
            <a:r>
              <a:rPr lang="hr-HR" baseline="0" dirty="0" smtClean="0"/>
              <a:t> is 374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+ 213 </a:t>
            </a:r>
            <a:r>
              <a:rPr lang="hr-HR" baseline="0" dirty="0" err="1" smtClean="0"/>
              <a:t>adults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Here</a:t>
            </a:r>
            <a:r>
              <a:rPr lang="hr-HR" dirty="0" smtClean="0"/>
              <a:t> is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interviewed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. </a:t>
            </a:r>
            <a:r>
              <a:rPr lang="hr-HR" dirty="0" err="1" smtClean="0"/>
              <a:t>Unfortunately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miss</a:t>
            </a:r>
            <a:r>
              <a:rPr lang="hr-HR" baseline="0" dirty="0" smtClean="0"/>
              <a:t> some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but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survey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considered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valid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gave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our</a:t>
            </a:r>
            <a:r>
              <a:rPr lang="hr-HR" baseline="0" dirty="0" smtClean="0"/>
              <a:t> best.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508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some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impediments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implement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area</a:t>
            </a:r>
            <a:r>
              <a:rPr lang="hr-HR" baseline="0" dirty="0" smtClean="0"/>
              <a:t>. It is </a:t>
            </a:r>
            <a:r>
              <a:rPr lang="hr-HR" baseline="0" dirty="0" err="1" smtClean="0"/>
              <a:t>interesting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36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laziness</a:t>
            </a:r>
            <a:r>
              <a:rPr lang="hr-HR" baseline="0" dirty="0" smtClean="0"/>
              <a:t> is 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reason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don`t </a:t>
            </a:r>
            <a:r>
              <a:rPr lang="hr-HR" baseline="0" dirty="0" err="1" smtClean="0"/>
              <a:t>go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cycling</a:t>
            </a:r>
            <a:r>
              <a:rPr lang="hr-HR" baseline="0" dirty="0" smtClean="0"/>
              <a:t>. 43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mantioned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equally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influential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 71 </a:t>
            </a:r>
            <a:r>
              <a:rPr lang="hr-HR" baseline="0" dirty="0" err="1" smtClean="0"/>
              <a:t>percent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usually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percentage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motivating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promising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This</a:t>
            </a:r>
            <a:r>
              <a:rPr lang="hr-HR" baseline="0" dirty="0" smtClean="0"/>
              <a:t> is how </a:t>
            </a:r>
            <a:r>
              <a:rPr lang="hr-HR" baseline="0" dirty="0" err="1" smtClean="0"/>
              <a:t>many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country</a:t>
            </a:r>
            <a:r>
              <a:rPr lang="hr-HR" baseline="0" dirty="0" smtClean="0"/>
              <a:t>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around.As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see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only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Germany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was</a:t>
            </a:r>
            <a:r>
              <a:rPr lang="hr-HR" baseline="0" dirty="0" smtClean="0"/>
              <a:t> more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don’t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between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non</a:t>
            </a:r>
            <a:r>
              <a:rPr lang="hr-HR" baseline="0" dirty="0" smtClean="0"/>
              <a:t>-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Czech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Republic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all </a:t>
            </a:r>
            <a:r>
              <a:rPr lang="hr-HR" baseline="0" dirty="0" err="1" smtClean="0"/>
              <a:t>other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countries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is a </a:t>
            </a:r>
            <a:r>
              <a:rPr lang="hr-HR" baseline="0" dirty="0" err="1" smtClean="0"/>
              <a:t>visible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figures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exept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Italy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non</a:t>
            </a:r>
            <a:r>
              <a:rPr lang="hr-HR" baseline="0" dirty="0" smtClean="0"/>
              <a:t>-</a:t>
            </a:r>
            <a:r>
              <a:rPr lang="hr-HR" baseline="0" dirty="0" err="1" smtClean="0"/>
              <a:t>users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almost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equal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use </a:t>
            </a:r>
            <a:r>
              <a:rPr lang="hr-HR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bike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move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around</a:t>
            </a:r>
            <a:r>
              <a:rPr lang="hr-HR" baseline="0" dirty="0" smtClean="0"/>
              <a:t> (36%),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percentage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people</a:t>
            </a:r>
            <a:r>
              <a:rPr lang="hr-HR" baseline="0" dirty="0" smtClean="0"/>
              <a:t> who use </a:t>
            </a:r>
            <a:r>
              <a:rPr lang="hr-HR" baseline="0" dirty="0" err="1" smtClean="0"/>
              <a:t>bikes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rarely</a:t>
            </a:r>
            <a:r>
              <a:rPr lang="hr-HR" baseline="0" dirty="0" smtClean="0"/>
              <a:t> is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smallest</a:t>
            </a:r>
            <a:r>
              <a:rPr lang="hr-HR" baseline="0" dirty="0" smtClean="0"/>
              <a:t> (16%)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A61E3-F4CE-4AC0-9646-E28BC5D67D6F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87BD-9CD4-40BA-9259-DB6B6784672D}" type="datetimeFigureOut">
              <a:rPr lang="sr-Latn-CS" smtClean="0"/>
              <a:pPr/>
              <a:t>7.3.2015.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CCE3-5000-4454-AA69-5C0E0A3796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fOZZ3QlV6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CycloEnterprise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843738" cy="1752600"/>
          </a:xfrm>
        </p:spPr>
        <p:txBody>
          <a:bodyPr/>
          <a:lstStyle/>
          <a:p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Žďár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nad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Sázavou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Czech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Republic</a:t>
            </a:r>
            <a:endParaRPr lang="hr-H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hr-H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7</a:t>
            </a:r>
            <a:r>
              <a:rPr lang="hr-H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2015</a:t>
            </a:r>
          </a:p>
          <a:p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Made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Bedekovčina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This project has been funded with support from the European Commission. </a:t>
            </a:r>
            <a:br>
              <a:rPr lang="en-US" sz="1400" dirty="0" smtClean="0"/>
            </a:br>
            <a:r>
              <a:rPr lang="en-US" sz="1400" dirty="0" smtClean="0"/>
              <a:t>This publication [communication] reflects the views only of the author, and the Commission cannot be held responsible for any use which may be made of the information contained therein.</a:t>
            </a:r>
            <a:endParaRPr lang="hr-HR" sz="1400" dirty="0"/>
          </a:p>
        </p:txBody>
      </p:sp>
      <p:pic>
        <p:nvPicPr>
          <p:cNvPr id="11266" name="Picture 2" descr="Erasmu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973" y="0"/>
            <a:ext cx="2605027" cy="744104"/>
          </a:xfrm>
          <a:prstGeom prst="rect">
            <a:avLst/>
          </a:prstGeom>
          <a:noFill/>
        </p:spPr>
      </p:pic>
      <p:pic>
        <p:nvPicPr>
          <p:cNvPr id="6" name="Picture 1" descr="C:\Users\ddanci\Documents\10937841_10205983769016117_672259004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4751658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what way do you think cycling influences ... </a:t>
            </a:r>
            <a:r>
              <a:rPr lang="en-US" dirty="0"/>
              <a:t>*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04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In order to implement cycling schemes in your community which of the following, do you </a:t>
            </a:r>
            <a:r>
              <a:rPr lang="en-US" sz="3200" b="1" dirty="0" smtClean="0"/>
              <a:t>think</a:t>
            </a:r>
            <a:r>
              <a:rPr lang="hr-HR" sz="3200" b="1" dirty="0" smtClean="0"/>
              <a:t>,</a:t>
            </a:r>
            <a:r>
              <a:rPr lang="en-US" sz="3200" b="1" dirty="0" smtClean="0"/>
              <a:t> </a:t>
            </a:r>
            <a:r>
              <a:rPr lang="en-US" sz="3200" b="1" dirty="0"/>
              <a:t>would be suitable for it? 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Czech</a:t>
            </a:r>
            <a:r>
              <a:rPr lang="hr-HR" dirty="0" smtClean="0"/>
              <a:t> </a:t>
            </a:r>
            <a:r>
              <a:rPr lang="hr-HR" dirty="0" err="1" smtClean="0"/>
              <a:t>Republic</a:t>
            </a:r>
            <a:endParaRPr lang="hr-HR" dirty="0"/>
          </a:p>
        </p:txBody>
      </p:sp>
      <p:graphicFrame>
        <p:nvGraphicFramePr>
          <p:cNvPr id="5" name="Grafikon 4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428596" y="57148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Croatia</a:t>
            </a:r>
            <a:endParaRPr lang="hr-HR" sz="44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Italy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Germany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Latvia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Grafikon 3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hlinkClick r:id="rId3"/>
              </a:rPr>
              <a:t>Survey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Poland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Romania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Slovenia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/>
              <a:t>You</a:t>
            </a:r>
            <a:r>
              <a:rPr lang="hr-HR" b="1"/>
              <a:t> </a:t>
            </a:r>
            <a:r>
              <a:rPr lang="hr-HR" b="1" smtClean="0"/>
              <a:t>are: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on 8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785786" y="5857892"/>
            <a:ext cx="774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Adults</a:t>
            </a:r>
            <a:r>
              <a:rPr lang="hr-HR" b="1" dirty="0" smtClean="0"/>
              <a:t> - 213                                                                                               </a:t>
            </a:r>
            <a:r>
              <a:rPr lang="hr-HR" b="1" dirty="0" err="1" smtClean="0"/>
              <a:t>Students</a:t>
            </a:r>
            <a:r>
              <a:rPr lang="hr-HR" b="1" dirty="0" smtClean="0"/>
              <a:t> - 374</a:t>
            </a:r>
            <a:endParaRPr lang="hr-HR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731837"/>
          <a:ext cx="914400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wanted</a:t>
            </a:r>
            <a:r>
              <a:rPr lang="hr-HR" dirty="0" smtClean="0"/>
              <a:t> to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differences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adults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answers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Here</a:t>
            </a:r>
            <a:r>
              <a:rPr lang="hr-HR" dirty="0" smtClean="0"/>
              <a:t> is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see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!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use </a:t>
            </a:r>
            <a:r>
              <a:rPr lang="hr-HR" dirty="0" smtClean="0"/>
              <a:t>a</a:t>
            </a:r>
            <a:r>
              <a:rPr lang="en-US" dirty="0" smtClean="0"/>
              <a:t> bike to move around your place?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2571736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Yes</a:t>
            </a:r>
            <a:r>
              <a:rPr lang="hr-HR" dirty="0" smtClean="0"/>
              <a:t> – 141 </a:t>
            </a:r>
            <a:r>
              <a:rPr lang="hr-HR" dirty="0" err="1" smtClean="0"/>
              <a:t>adults</a:t>
            </a:r>
            <a:r>
              <a:rPr lang="hr-HR" dirty="0" smtClean="0"/>
              <a:t> + 333 </a:t>
            </a:r>
            <a:r>
              <a:rPr lang="hr-HR" dirty="0" err="1" smtClean="0"/>
              <a:t>students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willing  to change the situation?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en-US" dirty="0" smtClean="0"/>
              <a:t>In order to implement cycling schemes in your community which of the following, do you think would be suitable for it?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hr-HR" dirty="0" smtClean="0"/>
              <a:t>9 </a:t>
            </a:r>
            <a:r>
              <a:rPr lang="hr-HR" dirty="0" err="1" smtClean="0"/>
              <a:t>questions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3100" dirty="0" smtClean="0"/>
              <a:t>Do you use the bike to move </a:t>
            </a:r>
            <a:r>
              <a:rPr lang="en-US" sz="3100" dirty="0" err="1" smtClean="0"/>
              <a:t>arround</a:t>
            </a:r>
            <a:r>
              <a:rPr lang="en-US" sz="3100" dirty="0" smtClean="0"/>
              <a:t> your place?</a:t>
            </a:r>
            <a:endParaRPr lang="hr-HR" sz="31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If you answer Yes on previous question, how often do you use the bike?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In what way do you think cycling influences </a:t>
            </a:r>
            <a:r>
              <a:rPr lang="hr-HR" sz="3100" dirty="0" smtClean="0"/>
              <a:t>(on health, </a:t>
            </a:r>
            <a:r>
              <a:rPr lang="hr-HR" sz="3100" dirty="0" err="1" smtClean="0"/>
              <a:t>enviroment</a:t>
            </a:r>
            <a:r>
              <a:rPr lang="hr-HR" sz="3100" dirty="0" smtClean="0"/>
              <a:t>, </a:t>
            </a:r>
            <a:r>
              <a:rPr lang="hr-HR" sz="3100" dirty="0" err="1" smtClean="0"/>
              <a:t>economy</a:t>
            </a:r>
            <a:r>
              <a:rPr lang="hr-HR" sz="3100" dirty="0" smtClean="0"/>
              <a:t>, </a:t>
            </a:r>
            <a:r>
              <a:rPr lang="hr-HR" sz="3100" dirty="0" err="1" smtClean="0"/>
              <a:t>social</a:t>
            </a:r>
            <a:r>
              <a:rPr lang="hr-HR" sz="3100" dirty="0" smtClean="0"/>
              <a:t> life)?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100" dirty="0" smtClean="0"/>
              <a:t>Choose the main impediments to implement cycling in your area?</a:t>
            </a:r>
            <a:endParaRPr lang="hr-HR" sz="3100" dirty="0" smtClean="0"/>
          </a:p>
          <a:p>
            <a:pPr indent="17463">
              <a:buFont typeface="Wingdings" pitchFamily="2" charset="2"/>
              <a:buChar char="Ø"/>
            </a:pPr>
            <a:r>
              <a:rPr lang="en-US" sz="2000" dirty="0" smtClean="0"/>
              <a:t> </a:t>
            </a:r>
            <a:r>
              <a:rPr lang="en-US" sz="2300" dirty="0" smtClean="0"/>
              <a:t>Lack of cycling  paths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Unfashionable safety equipment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Risks and technical problems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lockers (at school, at work, in the street, etc...)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changing rooms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proper promotion of cycling by local authorities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Lack of training at school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Laziness</a:t>
            </a:r>
          </a:p>
          <a:p>
            <a:pPr indent="17463">
              <a:buFont typeface="Wingdings" pitchFamily="2" charset="2"/>
              <a:buChar char="Ø"/>
            </a:pPr>
            <a:r>
              <a:rPr lang="en-US" sz="2300" dirty="0" smtClean="0"/>
              <a:t> All of them</a:t>
            </a:r>
          </a:p>
          <a:p>
            <a:pPr marL="514350" indent="-514350">
              <a:spcBef>
                <a:spcPts val="1200"/>
              </a:spcBef>
              <a:buNone/>
            </a:pPr>
            <a:r>
              <a:rPr lang="en-US" sz="2300" dirty="0" smtClean="0"/>
              <a:t> </a:t>
            </a:r>
            <a:r>
              <a:rPr lang="hr-HR" sz="2900" dirty="0" smtClean="0"/>
              <a:t>5</a:t>
            </a:r>
            <a:r>
              <a:rPr lang="hr-HR" sz="3100" dirty="0" smtClean="0"/>
              <a:t>.    </a:t>
            </a:r>
            <a:r>
              <a:rPr lang="en-US" sz="3100" dirty="0" smtClean="0"/>
              <a:t>Are you willing to change the situation? </a:t>
            </a:r>
            <a:endParaRPr lang="hr-HR" sz="3100" dirty="0" smtClean="0"/>
          </a:p>
          <a:p>
            <a:pPr marL="514350" indent="-514350">
              <a:spcBef>
                <a:spcPts val="1200"/>
              </a:spcBef>
              <a:buNone/>
            </a:pPr>
            <a:r>
              <a:rPr lang="hr-HR" sz="3100" dirty="0" smtClean="0"/>
              <a:t>6.    </a:t>
            </a:r>
            <a:r>
              <a:rPr lang="en-US" sz="3100" dirty="0" smtClean="0"/>
              <a:t>In order to implement cycling schemes in your community which of the following, do you think would be suitable for it?</a:t>
            </a:r>
            <a:endParaRPr lang="hr-HR" sz="3100" dirty="0" smtClean="0"/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Cycling paths (and their </a:t>
            </a:r>
            <a:r>
              <a:rPr lang="en-US" sz="2300" dirty="0" err="1" smtClean="0"/>
              <a:t>maintainance</a:t>
            </a:r>
            <a:r>
              <a:rPr lang="en-US" sz="2300" dirty="0" smtClean="0"/>
              <a:t>)         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Bike sharing service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Bike racks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Repair points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Refreshing points</a:t>
            </a:r>
          </a:p>
          <a:p>
            <a:pPr marL="538163" indent="17463">
              <a:buFont typeface="Wingdings" pitchFamily="2" charset="2"/>
              <a:buChar char="Ø"/>
            </a:pPr>
            <a:r>
              <a:rPr lang="en-US" sz="2300" dirty="0" smtClean="0"/>
              <a:t>Printed maps with cycling trails</a:t>
            </a:r>
            <a:br>
              <a:rPr lang="en-US" sz="2300" dirty="0" smtClean="0"/>
            </a:br>
            <a:endParaRPr lang="hr-HR" sz="2300" dirty="0" smtClean="0"/>
          </a:p>
          <a:p>
            <a:pPr marL="538163" indent="17463">
              <a:buNone/>
            </a:pPr>
            <a:r>
              <a:rPr lang="hr-HR" sz="2900" dirty="0" smtClean="0"/>
              <a:t>7. 	</a:t>
            </a:r>
            <a:r>
              <a:rPr lang="hr-HR" sz="3100" dirty="0" smtClean="0"/>
              <a:t>Personal </a:t>
            </a:r>
            <a:r>
              <a:rPr lang="hr-HR" sz="3100" dirty="0" err="1" smtClean="0"/>
              <a:t>info</a:t>
            </a:r>
            <a:r>
              <a:rPr lang="hr-HR" sz="3100" dirty="0" smtClean="0"/>
              <a:t>: </a:t>
            </a:r>
            <a:r>
              <a:rPr lang="hr-HR" sz="3100" dirty="0" err="1" smtClean="0"/>
              <a:t>adult</a:t>
            </a:r>
            <a:r>
              <a:rPr lang="hr-HR" sz="3100" dirty="0" smtClean="0"/>
              <a:t>, student, </a:t>
            </a:r>
            <a:r>
              <a:rPr lang="hr-HR" sz="3100" dirty="0" err="1" smtClean="0"/>
              <a:t>country</a:t>
            </a:r>
            <a:r>
              <a:rPr lang="hr-HR" sz="3100" dirty="0" smtClean="0"/>
              <a:t> </a:t>
            </a:r>
            <a:r>
              <a:rPr lang="hr-HR" sz="3100" dirty="0" err="1" smtClean="0"/>
              <a:t>of</a:t>
            </a:r>
            <a:r>
              <a:rPr lang="hr-HR" sz="3100" dirty="0" smtClean="0"/>
              <a:t> </a:t>
            </a:r>
            <a:r>
              <a:rPr lang="hr-HR" sz="3100" dirty="0" err="1" smtClean="0"/>
              <a:t>origin</a:t>
            </a:r>
            <a:r>
              <a:rPr lang="hr-HR" sz="3100" dirty="0" smtClean="0"/>
              <a:t>, </a:t>
            </a:r>
            <a:r>
              <a:rPr lang="hr-HR" sz="3100" dirty="0" err="1" smtClean="0"/>
              <a:t>name</a:t>
            </a:r>
            <a:r>
              <a:rPr lang="hr-HR" sz="3100" dirty="0" smtClean="0"/>
              <a:t> </a:t>
            </a:r>
            <a:r>
              <a:rPr lang="hr-HR" sz="3100" dirty="0" err="1" smtClean="0"/>
              <a:t>and</a:t>
            </a:r>
            <a:r>
              <a:rPr lang="hr-HR" sz="3100" dirty="0" smtClean="0"/>
              <a:t> age.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Conclusion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As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seen</a:t>
            </a:r>
            <a:r>
              <a:rPr lang="hr-HR" dirty="0" smtClean="0"/>
              <a:t>, </a:t>
            </a:r>
            <a:r>
              <a:rPr lang="hr-HR" dirty="0" err="1" smtClean="0"/>
              <a:t>our</a:t>
            </a:r>
            <a:r>
              <a:rPr lang="hr-HR" dirty="0" smtClean="0"/>
              <a:t> project’s </a:t>
            </a:r>
            <a:r>
              <a:rPr lang="hr-HR" dirty="0" err="1" smtClean="0"/>
              <a:t>aims</a:t>
            </a:r>
            <a:r>
              <a:rPr lang="hr-HR" dirty="0" smtClean="0"/>
              <a:t> are </a:t>
            </a:r>
            <a:r>
              <a:rPr lang="hr-HR" dirty="0" err="1" smtClean="0"/>
              <a:t>recognized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communities</a:t>
            </a:r>
            <a:r>
              <a:rPr lang="hr-HR" dirty="0" smtClean="0"/>
              <a:t>.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do </a:t>
            </a:r>
            <a:r>
              <a:rPr lang="hr-HR" dirty="0" err="1" smtClean="0"/>
              <a:t>now</a:t>
            </a:r>
            <a:r>
              <a:rPr lang="hr-HR" dirty="0" smtClean="0"/>
              <a:t>, is to </a:t>
            </a:r>
            <a:r>
              <a:rPr lang="hr-HR" dirty="0" err="1" smtClean="0"/>
              <a:t>realize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hr-HR" dirty="0" err="1" smtClean="0"/>
              <a:t>Since</a:t>
            </a:r>
            <a:r>
              <a:rPr lang="hr-HR" dirty="0" smtClean="0"/>
              <a:t> 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survey</a:t>
            </a:r>
            <a:r>
              <a:rPr lang="hr-HR" dirty="0" smtClean="0"/>
              <a:t> </a:t>
            </a:r>
            <a:r>
              <a:rPr lang="hr-HR" dirty="0" err="1" smtClean="0"/>
              <a:t>participants</a:t>
            </a:r>
            <a:r>
              <a:rPr lang="hr-HR" dirty="0" smtClean="0"/>
              <a:t> is </a:t>
            </a:r>
            <a:r>
              <a:rPr lang="hr-HR" dirty="0" err="1" smtClean="0"/>
              <a:t>willing</a:t>
            </a:r>
            <a:r>
              <a:rPr lang="hr-HR" dirty="0" smtClean="0"/>
              <a:t> to change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situation</a:t>
            </a:r>
            <a:r>
              <a:rPr lang="hr-HR" dirty="0" smtClean="0"/>
              <a:t>,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hope</a:t>
            </a:r>
            <a:r>
              <a:rPr lang="hr-HR" dirty="0" smtClean="0"/>
              <a:t> all </a:t>
            </a:r>
            <a:r>
              <a:rPr lang="hr-HR" dirty="0" err="1" smtClean="0"/>
              <a:t>our</a:t>
            </a:r>
            <a:r>
              <a:rPr lang="hr-HR" dirty="0" smtClean="0"/>
              <a:t> project’s </a:t>
            </a:r>
            <a:r>
              <a:rPr lang="hr-HR" dirty="0" err="1" smtClean="0"/>
              <a:t>activities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supported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resulting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bigger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cyclers</a:t>
            </a:r>
            <a:r>
              <a:rPr lang="hr-HR" dirty="0" smtClean="0"/>
              <a:t> on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streets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</p:cSld>
  <p:clrMapOvr>
    <a:masterClrMapping/>
  </p:clrMapOvr>
  <p:transition spd="slow"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err="1" smtClean="0"/>
              <a:t>Thanks</a:t>
            </a:r>
            <a:r>
              <a:rPr lang="hr-HR" dirty="0" smtClean="0"/>
              <a:t> for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!</a:t>
            </a:r>
            <a:endParaRPr lang="hr-HR" dirty="0"/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who </a:t>
            </a:r>
            <a:r>
              <a:rPr lang="hr-HR" dirty="0" err="1" smtClean="0"/>
              <a:t>take</a:t>
            </a:r>
            <a:r>
              <a:rPr lang="hr-HR" dirty="0" smtClean="0"/>
              <a:t> </a:t>
            </a:r>
            <a:r>
              <a:rPr lang="hr-HR" dirty="0" err="1" smtClean="0"/>
              <a:t>part</a:t>
            </a:r>
            <a:r>
              <a:rPr lang="hr-HR" dirty="0" smtClean="0"/>
              <a:t> on </a:t>
            </a:r>
            <a:r>
              <a:rPr lang="hr-HR" dirty="0" err="1" smtClean="0"/>
              <a:t>survey</a:t>
            </a: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Countries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the main impediments to implement cycling in your area? 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664373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avokutnik 4"/>
          <p:cNvSpPr/>
          <p:nvPr/>
        </p:nvSpPr>
        <p:spPr>
          <a:xfrm>
            <a:off x="6143636" y="1500174"/>
            <a:ext cx="3000364" cy="477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Lack of cycling  paths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Unfashionable safety equipment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Risks and technical problems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lockers (at school, at work, in the street, etc...)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changing rooms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proper promotion of cycling by local authorities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Lack of training at school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Laziness</a:t>
            </a:r>
          </a:p>
          <a:p>
            <a:pPr indent="17463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400" dirty="0" smtClean="0"/>
              <a:t> All of them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use the bike to move around your place?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If you </a:t>
            </a:r>
            <a:r>
              <a:rPr lang="en-US" b="1" dirty="0" smtClean="0"/>
              <a:t>answer</a:t>
            </a:r>
            <a:r>
              <a:rPr lang="hr-HR" b="1" dirty="0" err="1" smtClean="0"/>
              <a:t>ed</a:t>
            </a:r>
            <a:r>
              <a:rPr lang="hr-HR" b="1" dirty="0" smtClean="0"/>
              <a:t> </a:t>
            </a:r>
            <a:r>
              <a:rPr lang="en-US" b="1" dirty="0" smtClean="0"/>
              <a:t>Yes </a:t>
            </a:r>
            <a:r>
              <a:rPr lang="en-US" b="1" dirty="0"/>
              <a:t>on previous question, how often do you use the bike?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9297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1060</Words>
  <Application>Microsoft Office PowerPoint</Application>
  <PresentationFormat>Prikaz na zaslonu (4:3)</PresentationFormat>
  <Paragraphs>132</Paragraphs>
  <Slides>32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Office tema</vt:lpstr>
      <vt:lpstr> CycloEnterprise Project Survey</vt:lpstr>
      <vt:lpstr>Survey</vt:lpstr>
      <vt:lpstr>9 questions</vt:lpstr>
      <vt:lpstr>Number of people who take part on survey </vt:lpstr>
      <vt:lpstr>Countries</vt:lpstr>
      <vt:lpstr>Choose the main impediments to implement cycling in your area? </vt:lpstr>
      <vt:lpstr>Do you use the bike to move around your place?</vt:lpstr>
      <vt:lpstr>Slajd 8</vt:lpstr>
      <vt:lpstr>If you answered Yes on previous question, how often do you use the bike?</vt:lpstr>
      <vt:lpstr>Slajd 10</vt:lpstr>
      <vt:lpstr>In what way do you think cycling influences ... *</vt:lpstr>
      <vt:lpstr>Slajd 12</vt:lpstr>
      <vt:lpstr>Slajd 13</vt:lpstr>
      <vt:lpstr>In order to implement cycling schemes in your community which of the following, do you think, would be suitable for it? </vt:lpstr>
      <vt:lpstr>Czech Republic</vt:lpstr>
      <vt:lpstr>Slajd 16</vt:lpstr>
      <vt:lpstr>Italy</vt:lpstr>
      <vt:lpstr>Germany</vt:lpstr>
      <vt:lpstr>Latvia</vt:lpstr>
      <vt:lpstr>Poland</vt:lpstr>
      <vt:lpstr>Romania</vt:lpstr>
      <vt:lpstr>Slovenia</vt:lpstr>
      <vt:lpstr>You are:</vt:lpstr>
      <vt:lpstr>Slajd 24</vt:lpstr>
      <vt:lpstr>Slajd 25</vt:lpstr>
      <vt:lpstr>Do you use a bike to move around your place?</vt:lpstr>
      <vt:lpstr>Are you willing  to change the situation? </vt:lpstr>
      <vt:lpstr>Slajd 28</vt:lpstr>
      <vt:lpstr>Slajd 29</vt:lpstr>
      <vt:lpstr>Slajd 30</vt:lpstr>
      <vt:lpstr>Conclusion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CycloEnterprise Project Survey</dc:title>
  <dc:creator>ddanci</dc:creator>
  <cp:lastModifiedBy>ddanci</cp:lastModifiedBy>
  <cp:revision>79</cp:revision>
  <dcterms:created xsi:type="dcterms:W3CDTF">2015-02-25T14:09:50Z</dcterms:created>
  <dcterms:modified xsi:type="dcterms:W3CDTF">2015-03-07T14:48:05Z</dcterms:modified>
</cp:coreProperties>
</file>